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77" r:id="rId2"/>
    <p:sldId id="406" r:id="rId3"/>
    <p:sldId id="403" r:id="rId4"/>
    <p:sldId id="408" r:id="rId5"/>
    <p:sldId id="375" r:id="rId6"/>
    <p:sldId id="385" r:id="rId7"/>
    <p:sldId id="376" r:id="rId8"/>
    <p:sldId id="372" r:id="rId9"/>
    <p:sldId id="373" r:id="rId10"/>
    <p:sldId id="404" r:id="rId11"/>
    <p:sldId id="380" r:id="rId12"/>
    <p:sldId id="386" r:id="rId13"/>
    <p:sldId id="379" r:id="rId14"/>
    <p:sldId id="378" r:id="rId15"/>
    <p:sldId id="286" r:id="rId16"/>
    <p:sldId id="313" r:id="rId17"/>
    <p:sldId id="314" r:id="rId18"/>
    <p:sldId id="315" r:id="rId19"/>
    <p:sldId id="411" r:id="rId20"/>
    <p:sldId id="316" r:id="rId21"/>
    <p:sldId id="303" r:id="rId22"/>
    <p:sldId id="275" r:id="rId23"/>
    <p:sldId id="365" r:id="rId24"/>
    <p:sldId id="384" r:id="rId25"/>
    <p:sldId id="409" r:id="rId26"/>
    <p:sldId id="410" r:id="rId27"/>
    <p:sldId id="287" r:id="rId28"/>
    <p:sldId id="397" r:id="rId29"/>
    <p:sldId id="370" r:id="rId30"/>
    <p:sldId id="407" r:id="rId31"/>
    <p:sldId id="405" r:id="rId32"/>
    <p:sldId id="382" r:id="rId33"/>
    <p:sldId id="399" r:id="rId34"/>
    <p:sldId id="328" r:id="rId35"/>
    <p:sldId id="368" r:id="rId36"/>
    <p:sldId id="401" r:id="rId37"/>
    <p:sldId id="402" r:id="rId38"/>
    <p:sldId id="400" r:id="rId39"/>
    <p:sldId id="388" r:id="rId40"/>
    <p:sldId id="398" r:id="rId41"/>
    <p:sldId id="307" r:id="rId42"/>
    <p:sldId id="308" r:id="rId43"/>
    <p:sldId id="262" r:id="rId44"/>
    <p:sldId id="396" r:id="rId45"/>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976" userDrawn="1">
          <p15:clr>
            <a:srgbClr val="A4A3A4"/>
          </p15:clr>
        </p15:guide>
        <p15:guide id="3" orient="horz" pos="22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Schulte" initials="CS" lastIdx="1" clrIdx="0">
    <p:extLst>
      <p:ext uri="{19B8F6BF-5375-455C-9EA6-DF929625EA0E}">
        <p15:presenceInfo xmlns:p15="http://schemas.microsoft.com/office/powerpoint/2012/main" userId="S-1-5-21-15819006-1880453567-1541874228-568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93C"/>
    <a:srgbClr val="000000"/>
    <a:srgbClr val="C016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4" autoAdjust="0"/>
    <p:restoredTop sz="96438"/>
  </p:normalViewPr>
  <p:slideViewPr>
    <p:cSldViewPr snapToGrid="0" showGuides="1">
      <p:cViewPr varScale="1">
        <p:scale>
          <a:sx n="106" d="100"/>
          <a:sy n="106" d="100"/>
        </p:scale>
        <p:origin x="192" y="568"/>
      </p:cViewPr>
      <p:guideLst>
        <p:guide orient="horz" pos="595"/>
        <p:guide pos="3976"/>
        <p:guide orient="horz" pos="2273"/>
      </p:guideLst>
    </p:cSldViewPr>
  </p:slideViewPr>
  <p:outlineViewPr>
    <p:cViewPr>
      <p:scale>
        <a:sx n="33" d="100"/>
        <a:sy n="33" d="100"/>
      </p:scale>
      <p:origin x="0" y="0"/>
    </p:cViewPr>
  </p:outlineViewPr>
  <p:notesTextViewPr>
    <p:cViewPr>
      <p:scale>
        <a:sx n="3" d="2"/>
        <a:sy n="3" d="2"/>
      </p:scale>
      <p:origin x="0" y="0"/>
    </p:cViewPr>
  </p:notesTextViewPr>
  <p:sorterViewPr>
    <p:cViewPr>
      <p:scale>
        <a:sx n="1" d="1"/>
        <a:sy n="1" d="1"/>
      </p:scale>
      <p:origin x="0" y="0"/>
    </p:cViewPr>
  </p:sorterViewPr>
  <p:notesViewPr>
    <p:cSldViewPr snapToGrid="0" showGuides="1">
      <p:cViewPr varScale="1">
        <p:scale>
          <a:sx n="114" d="100"/>
          <a:sy n="114" d="100"/>
        </p:scale>
        <p:origin x="4711"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23C08-4768-4E33-A640-8CFB470125EC}" type="doc">
      <dgm:prSet loTypeId="urn:microsoft.com/office/officeart/2005/8/layout/chevron1" loCatId="process" qsTypeId="urn:microsoft.com/office/officeart/2005/8/quickstyle/simple1" qsCatId="simple" csTypeId="urn:microsoft.com/office/officeart/2005/8/colors/accent1_2" csCatId="accent1" phldr="1"/>
      <dgm:spPr/>
    </dgm:pt>
    <dgm:pt modelId="{E6DCA4AC-C288-44EF-B76B-A9C483DC24B6}">
      <dgm:prSet phldrT="[Text]"/>
      <dgm:spPr>
        <a:solidFill>
          <a:srgbClr val="C01645"/>
        </a:solidFill>
      </dgm:spPr>
      <dgm:t>
        <a:bodyPr/>
        <a:lstStyle/>
        <a:p>
          <a:r>
            <a:rPr lang="de-DE" b="0" i="0" dirty="0">
              <a:latin typeface="Arial" panose="020B0604020202020204" pitchFamily="34" charset="0"/>
              <a:cs typeface="Arial" panose="020B0604020202020204" pitchFamily="34" charset="0"/>
            </a:rPr>
            <a:t>1.</a:t>
          </a:r>
        </a:p>
      </dgm:t>
    </dgm:pt>
    <dgm:pt modelId="{35BAAF72-0236-45B8-A982-05572AF301AA}" type="parTrans" cxnId="{E93CFD97-7143-4AA0-A1E7-7FE0FFCA1FF6}">
      <dgm:prSet/>
      <dgm:spPr/>
      <dgm:t>
        <a:bodyPr/>
        <a:lstStyle/>
        <a:p>
          <a:endParaRPr lang="de-DE"/>
        </a:p>
      </dgm:t>
    </dgm:pt>
    <dgm:pt modelId="{B56E4EEA-41B8-4C3F-8C6D-379C4ED023BA}" type="sibTrans" cxnId="{E93CFD97-7143-4AA0-A1E7-7FE0FFCA1FF6}">
      <dgm:prSet/>
      <dgm:spPr/>
      <dgm:t>
        <a:bodyPr/>
        <a:lstStyle/>
        <a:p>
          <a:endParaRPr lang="de-DE"/>
        </a:p>
      </dgm:t>
    </dgm:pt>
    <dgm:pt modelId="{F1F72BE8-A228-4174-9BD4-C4A755DD0118}">
      <dgm:prSet phldrT="[Text]"/>
      <dgm:spPr>
        <a:solidFill>
          <a:srgbClr val="C01645"/>
        </a:solidFill>
      </dgm:spPr>
      <dgm:t>
        <a:bodyPr/>
        <a:lstStyle/>
        <a:p>
          <a:r>
            <a:rPr lang="de-DE" b="0" dirty="0">
              <a:latin typeface="Arial" panose="020B0604020202020204" pitchFamily="34" charset="0"/>
              <a:cs typeface="Arial" panose="020B0604020202020204" pitchFamily="34" charset="0"/>
            </a:rPr>
            <a:t>2.</a:t>
          </a:r>
        </a:p>
      </dgm:t>
    </dgm:pt>
    <dgm:pt modelId="{B03D43FC-1BB8-4937-A1EB-9763CA3E5BA8}" type="parTrans" cxnId="{03D36C9C-F571-42E6-B9F1-39F352B542D3}">
      <dgm:prSet/>
      <dgm:spPr/>
      <dgm:t>
        <a:bodyPr/>
        <a:lstStyle/>
        <a:p>
          <a:endParaRPr lang="de-DE"/>
        </a:p>
      </dgm:t>
    </dgm:pt>
    <dgm:pt modelId="{D68CF693-8779-48B2-886B-4C9AF63F0BB9}" type="sibTrans" cxnId="{03D36C9C-F571-42E6-B9F1-39F352B542D3}">
      <dgm:prSet/>
      <dgm:spPr/>
      <dgm:t>
        <a:bodyPr/>
        <a:lstStyle/>
        <a:p>
          <a:endParaRPr lang="de-DE"/>
        </a:p>
      </dgm:t>
    </dgm:pt>
    <dgm:pt modelId="{E3645A99-6FB9-4FBD-A277-227F4FB4FFB5}">
      <dgm:prSet phldrT="[Text]"/>
      <dgm:spPr>
        <a:solidFill>
          <a:srgbClr val="C01645"/>
        </a:solidFill>
      </dgm:spPr>
      <dgm:t>
        <a:bodyPr/>
        <a:lstStyle/>
        <a:p>
          <a:r>
            <a:rPr lang="de-DE" dirty="0">
              <a:latin typeface="Arial" panose="020B0604020202020204" pitchFamily="34" charset="0"/>
              <a:cs typeface="Arial" panose="020B0604020202020204" pitchFamily="34" charset="0"/>
            </a:rPr>
            <a:t>3.</a:t>
          </a:r>
        </a:p>
      </dgm:t>
    </dgm:pt>
    <dgm:pt modelId="{3C3D052D-5C40-4DFF-B6E0-0FE420C22C7B}" type="parTrans" cxnId="{6C3FC8B8-41AE-4977-AF29-FF4628A0BE0E}">
      <dgm:prSet/>
      <dgm:spPr/>
      <dgm:t>
        <a:bodyPr/>
        <a:lstStyle/>
        <a:p>
          <a:endParaRPr lang="de-DE"/>
        </a:p>
      </dgm:t>
    </dgm:pt>
    <dgm:pt modelId="{EA50F640-088C-42BB-A6D2-B00B01071B20}" type="sibTrans" cxnId="{6C3FC8B8-41AE-4977-AF29-FF4628A0BE0E}">
      <dgm:prSet/>
      <dgm:spPr/>
      <dgm:t>
        <a:bodyPr/>
        <a:lstStyle/>
        <a:p>
          <a:endParaRPr lang="de-DE"/>
        </a:p>
      </dgm:t>
    </dgm:pt>
    <dgm:pt modelId="{65ABF215-7A3A-4270-9FC8-D1AF4151B44B}">
      <dgm:prSet/>
      <dgm:spPr>
        <a:solidFill>
          <a:srgbClr val="C01645"/>
        </a:solidFill>
      </dgm:spPr>
      <dgm:t>
        <a:bodyPr/>
        <a:lstStyle/>
        <a:p>
          <a:r>
            <a:rPr lang="de-DE" dirty="0">
              <a:latin typeface="Arial" panose="020B0604020202020204" pitchFamily="34" charset="0"/>
              <a:cs typeface="Arial" panose="020B0604020202020204" pitchFamily="34" charset="0"/>
            </a:rPr>
            <a:t>4.</a:t>
          </a:r>
        </a:p>
      </dgm:t>
    </dgm:pt>
    <dgm:pt modelId="{E85937F3-C062-4FFC-BCA3-3826AE3FE4F2}" type="parTrans" cxnId="{7CF32095-4A94-41BE-B7B0-1E0E1622CF7D}">
      <dgm:prSet/>
      <dgm:spPr/>
      <dgm:t>
        <a:bodyPr/>
        <a:lstStyle/>
        <a:p>
          <a:endParaRPr lang="de-DE"/>
        </a:p>
      </dgm:t>
    </dgm:pt>
    <dgm:pt modelId="{CA865F89-6034-457D-98C6-D468E5FC5624}" type="sibTrans" cxnId="{7CF32095-4A94-41BE-B7B0-1E0E1622CF7D}">
      <dgm:prSet/>
      <dgm:spPr/>
      <dgm:t>
        <a:bodyPr/>
        <a:lstStyle/>
        <a:p>
          <a:endParaRPr lang="de-DE"/>
        </a:p>
      </dgm:t>
    </dgm:pt>
    <dgm:pt modelId="{E5CDA8EB-5151-4C91-B746-48DE43AE6A52}">
      <dgm:prSet/>
      <dgm:spPr>
        <a:solidFill>
          <a:srgbClr val="C01645"/>
        </a:solidFill>
      </dgm:spPr>
      <dgm:t>
        <a:bodyPr/>
        <a:lstStyle/>
        <a:p>
          <a:r>
            <a:rPr lang="de-DE" dirty="0">
              <a:latin typeface="Arial" panose="020B0604020202020204" pitchFamily="34" charset="0"/>
              <a:cs typeface="Arial" panose="020B0604020202020204" pitchFamily="34" charset="0"/>
            </a:rPr>
            <a:t>5.</a:t>
          </a:r>
        </a:p>
      </dgm:t>
    </dgm:pt>
    <dgm:pt modelId="{9372DB54-3047-4443-9242-879FD7B16BF0}" type="parTrans" cxnId="{7CD7FBB2-0D44-4E52-8F12-D1E13DA554F4}">
      <dgm:prSet/>
      <dgm:spPr/>
      <dgm:t>
        <a:bodyPr/>
        <a:lstStyle/>
        <a:p>
          <a:endParaRPr lang="de-DE"/>
        </a:p>
      </dgm:t>
    </dgm:pt>
    <dgm:pt modelId="{D6345974-C340-4046-9FF0-7270219E8347}" type="sibTrans" cxnId="{7CD7FBB2-0D44-4E52-8F12-D1E13DA554F4}">
      <dgm:prSet/>
      <dgm:spPr/>
      <dgm:t>
        <a:bodyPr/>
        <a:lstStyle/>
        <a:p>
          <a:endParaRPr lang="de-DE"/>
        </a:p>
      </dgm:t>
    </dgm:pt>
    <dgm:pt modelId="{CC5FC257-37F9-42BC-9544-E560311060CD}">
      <dgm:prSet/>
      <dgm:spPr>
        <a:solidFill>
          <a:srgbClr val="C01645"/>
        </a:solidFill>
      </dgm:spPr>
      <dgm:t>
        <a:bodyPr/>
        <a:lstStyle/>
        <a:p>
          <a:r>
            <a:rPr lang="de-DE" dirty="0">
              <a:latin typeface="Arial" panose="020B0604020202020204" pitchFamily="34" charset="0"/>
              <a:cs typeface="Arial" panose="020B0604020202020204" pitchFamily="34" charset="0"/>
            </a:rPr>
            <a:t>6.</a:t>
          </a:r>
        </a:p>
      </dgm:t>
    </dgm:pt>
    <dgm:pt modelId="{CD272CDC-B5E2-40E1-A62C-0D377B37365F}" type="parTrans" cxnId="{AAD588EA-E280-4027-BF59-6599EDD43438}">
      <dgm:prSet/>
      <dgm:spPr/>
      <dgm:t>
        <a:bodyPr/>
        <a:lstStyle/>
        <a:p>
          <a:endParaRPr lang="de-DE"/>
        </a:p>
      </dgm:t>
    </dgm:pt>
    <dgm:pt modelId="{287A73BF-D302-44C6-BF66-41E014F9E321}" type="sibTrans" cxnId="{AAD588EA-E280-4027-BF59-6599EDD43438}">
      <dgm:prSet/>
      <dgm:spPr/>
      <dgm:t>
        <a:bodyPr/>
        <a:lstStyle/>
        <a:p>
          <a:endParaRPr lang="de-DE"/>
        </a:p>
      </dgm:t>
    </dgm:pt>
    <dgm:pt modelId="{1DA6C0C3-B07C-4FCF-9B0B-538314595BFB}" type="pres">
      <dgm:prSet presAssocID="{9B923C08-4768-4E33-A640-8CFB470125EC}" presName="Name0" presStyleCnt="0">
        <dgm:presLayoutVars>
          <dgm:dir/>
          <dgm:animLvl val="lvl"/>
          <dgm:resizeHandles val="exact"/>
        </dgm:presLayoutVars>
      </dgm:prSet>
      <dgm:spPr/>
    </dgm:pt>
    <dgm:pt modelId="{0FAFAAA7-98AD-4397-9700-2BC896091333}" type="pres">
      <dgm:prSet presAssocID="{E6DCA4AC-C288-44EF-B76B-A9C483DC24B6}" presName="parTxOnly" presStyleLbl="node1" presStyleIdx="0" presStyleCnt="6">
        <dgm:presLayoutVars>
          <dgm:chMax val="0"/>
          <dgm:chPref val="0"/>
          <dgm:bulletEnabled val="1"/>
        </dgm:presLayoutVars>
      </dgm:prSet>
      <dgm:spPr/>
    </dgm:pt>
    <dgm:pt modelId="{0FF8F783-6097-4491-A723-D2535F6C3DAE}" type="pres">
      <dgm:prSet presAssocID="{B56E4EEA-41B8-4C3F-8C6D-379C4ED023BA}" presName="parTxOnlySpace" presStyleCnt="0"/>
      <dgm:spPr/>
    </dgm:pt>
    <dgm:pt modelId="{B1DC537E-6965-4C1B-9075-C4A3A22D4516}" type="pres">
      <dgm:prSet presAssocID="{F1F72BE8-A228-4174-9BD4-C4A755DD0118}" presName="parTxOnly" presStyleLbl="node1" presStyleIdx="1" presStyleCnt="6">
        <dgm:presLayoutVars>
          <dgm:chMax val="0"/>
          <dgm:chPref val="0"/>
          <dgm:bulletEnabled val="1"/>
        </dgm:presLayoutVars>
      </dgm:prSet>
      <dgm:spPr/>
    </dgm:pt>
    <dgm:pt modelId="{3FF3E009-1310-4B3C-BA80-5E4ADC52A02F}" type="pres">
      <dgm:prSet presAssocID="{D68CF693-8779-48B2-886B-4C9AF63F0BB9}" presName="parTxOnlySpace" presStyleCnt="0"/>
      <dgm:spPr/>
    </dgm:pt>
    <dgm:pt modelId="{E6AC5282-6DB5-4EA8-A329-480D08214172}" type="pres">
      <dgm:prSet presAssocID="{E3645A99-6FB9-4FBD-A277-227F4FB4FFB5}" presName="parTxOnly" presStyleLbl="node1" presStyleIdx="2" presStyleCnt="6">
        <dgm:presLayoutVars>
          <dgm:chMax val="0"/>
          <dgm:chPref val="0"/>
          <dgm:bulletEnabled val="1"/>
        </dgm:presLayoutVars>
      </dgm:prSet>
      <dgm:spPr/>
    </dgm:pt>
    <dgm:pt modelId="{FA35696F-EEC8-4AD0-97FB-4334E7827F9C}" type="pres">
      <dgm:prSet presAssocID="{EA50F640-088C-42BB-A6D2-B00B01071B20}" presName="parTxOnlySpace" presStyleCnt="0"/>
      <dgm:spPr/>
    </dgm:pt>
    <dgm:pt modelId="{E65937B1-73B4-49E4-93D3-AB3049D048FD}" type="pres">
      <dgm:prSet presAssocID="{65ABF215-7A3A-4270-9FC8-D1AF4151B44B}" presName="parTxOnly" presStyleLbl="node1" presStyleIdx="3" presStyleCnt="6">
        <dgm:presLayoutVars>
          <dgm:chMax val="0"/>
          <dgm:chPref val="0"/>
          <dgm:bulletEnabled val="1"/>
        </dgm:presLayoutVars>
      </dgm:prSet>
      <dgm:spPr/>
    </dgm:pt>
    <dgm:pt modelId="{B888D623-217C-4952-9A90-4062A91EB183}" type="pres">
      <dgm:prSet presAssocID="{CA865F89-6034-457D-98C6-D468E5FC5624}" presName="parTxOnlySpace" presStyleCnt="0"/>
      <dgm:spPr/>
    </dgm:pt>
    <dgm:pt modelId="{F741520D-1397-4071-94BD-C8551BDBBE3B}" type="pres">
      <dgm:prSet presAssocID="{E5CDA8EB-5151-4C91-B746-48DE43AE6A52}" presName="parTxOnly" presStyleLbl="node1" presStyleIdx="4" presStyleCnt="6">
        <dgm:presLayoutVars>
          <dgm:chMax val="0"/>
          <dgm:chPref val="0"/>
          <dgm:bulletEnabled val="1"/>
        </dgm:presLayoutVars>
      </dgm:prSet>
      <dgm:spPr/>
    </dgm:pt>
    <dgm:pt modelId="{1CAAAC0E-0D03-46D3-9C8C-F2A135C9F45F}" type="pres">
      <dgm:prSet presAssocID="{D6345974-C340-4046-9FF0-7270219E8347}" presName="parTxOnlySpace" presStyleCnt="0"/>
      <dgm:spPr/>
    </dgm:pt>
    <dgm:pt modelId="{AB0DB6E3-6BBF-4078-B55C-117948CB64D7}" type="pres">
      <dgm:prSet presAssocID="{CC5FC257-37F9-42BC-9544-E560311060CD}" presName="parTxOnly" presStyleLbl="node1" presStyleIdx="5" presStyleCnt="6">
        <dgm:presLayoutVars>
          <dgm:chMax val="0"/>
          <dgm:chPref val="0"/>
          <dgm:bulletEnabled val="1"/>
        </dgm:presLayoutVars>
      </dgm:prSet>
      <dgm:spPr/>
    </dgm:pt>
  </dgm:ptLst>
  <dgm:cxnLst>
    <dgm:cxn modelId="{B356944E-3624-4A58-A184-A8C12695C1F7}" type="presOf" srcId="{E3645A99-6FB9-4FBD-A277-227F4FB4FFB5}" destId="{E6AC5282-6DB5-4EA8-A329-480D08214172}" srcOrd="0" destOrd="0" presId="urn:microsoft.com/office/officeart/2005/8/layout/chevron1"/>
    <dgm:cxn modelId="{ADCB4250-513E-4DCC-AF92-2A9D367CF941}" type="presOf" srcId="{65ABF215-7A3A-4270-9FC8-D1AF4151B44B}" destId="{E65937B1-73B4-49E4-93D3-AB3049D048FD}" srcOrd="0" destOrd="0" presId="urn:microsoft.com/office/officeart/2005/8/layout/chevron1"/>
    <dgm:cxn modelId="{58DBF26D-2439-4C6D-A1E2-F09CBBF41D40}" type="presOf" srcId="{CC5FC257-37F9-42BC-9544-E560311060CD}" destId="{AB0DB6E3-6BBF-4078-B55C-117948CB64D7}" srcOrd="0" destOrd="0" presId="urn:microsoft.com/office/officeart/2005/8/layout/chevron1"/>
    <dgm:cxn modelId="{F2DE887D-E13C-4E8F-8D58-1B9CC14E199E}" type="presOf" srcId="{E6DCA4AC-C288-44EF-B76B-A9C483DC24B6}" destId="{0FAFAAA7-98AD-4397-9700-2BC896091333}" srcOrd="0" destOrd="0" presId="urn:microsoft.com/office/officeart/2005/8/layout/chevron1"/>
    <dgm:cxn modelId="{7CF32095-4A94-41BE-B7B0-1E0E1622CF7D}" srcId="{9B923C08-4768-4E33-A640-8CFB470125EC}" destId="{65ABF215-7A3A-4270-9FC8-D1AF4151B44B}" srcOrd="3" destOrd="0" parTransId="{E85937F3-C062-4FFC-BCA3-3826AE3FE4F2}" sibTransId="{CA865F89-6034-457D-98C6-D468E5FC5624}"/>
    <dgm:cxn modelId="{B58D3897-AC4E-408B-8F6F-931B4958A31C}" type="presOf" srcId="{F1F72BE8-A228-4174-9BD4-C4A755DD0118}" destId="{B1DC537E-6965-4C1B-9075-C4A3A22D4516}" srcOrd="0" destOrd="0" presId="urn:microsoft.com/office/officeart/2005/8/layout/chevron1"/>
    <dgm:cxn modelId="{E93CFD97-7143-4AA0-A1E7-7FE0FFCA1FF6}" srcId="{9B923C08-4768-4E33-A640-8CFB470125EC}" destId="{E6DCA4AC-C288-44EF-B76B-A9C483DC24B6}" srcOrd="0" destOrd="0" parTransId="{35BAAF72-0236-45B8-A982-05572AF301AA}" sibTransId="{B56E4EEA-41B8-4C3F-8C6D-379C4ED023BA}"/>
    <dgm:cxn modelId="{03D36C9C-F571-42E6-B9F1-39F352B542D3}" srcId="{9B923C08-4768-4E33-A640-8CFB470125EC}" destId="{F1F72BE8-A228-4174-9BD4-C4A755DD0118}" srcOrd="1" destOrd="0" parTransId="{B03D43FC-1BB8-4937-A1EB-9763CA3E5BA8}" sibTransId="{D68CF693-8779-48B2-886B-4C9AF63F0BB9}"/>
    <dgm:cxn modelId="{7CD7FBB2-0D44-4E52-8F12-D1E13DA554F4}" srcId="{9B923C08-4768-4E33-A640-8CFB470125EC}" destId="{E5CDA8EB-5151-4C91-B746-48DE43AE6A52}" srcOrd="4" destOrd="0" parTransId="{9372DB54-3047-4443-9242-879FD7B16BF0}" sibTransId="{D6345974-C340-4046-9FF0-7270219E8347}"/>
    <dgm:cxn modelId="{6C3FC8B8-41AE-4977-AF29-FF4628A0BE0E}" srcId="{9B923C08-4768-4E33-A640-8CFB470125EC}" destId="{E3645A99-6FB9-4FBD-A277-227F4FB4FFB5}" srcOrd="2" destOrd="0" parTransId="{3C3D052D-5C40-4DFF-B6E0-0FE420C22C7B}" sibTransId="{EA50F640-088C-42BB-A6D2-B00B01071B20}"/>
    <dgm:cxn modelId="{6DB763E7-2069-4F0B-A336-FE1F13D37EA8}" type="presOf" srcId="{9B923C08-4768-4E33-A640-8CFB470125EC}" destId="{1DA6C0C3-B07C-4FCF-9B0B-538314595BFB}" srcOrd="0" destOrd="0" presId="urn:microsoft.com/office/officeart/2005/8/layout/chevron1"/>
    <dgm:cxn modelId="{AAD588EA-E280-4027-BF59-6599EDD43438}" srcId="{9B923C08-4768-4E33-A640-8CFB470125EC}" destId="{CC5FC257-37F9-42BC-9544-E560311060CD}" srcOrd="5" destOrd="0" parTransId="{CD272CDC-B5E2-40E1-A62C-0D377B37365F}" sibTransId="{287A73BF-D302-44C6-BF66-41E014F9E321}"/>
    <dgm:cxn modelId="{1EAA4EFA-5D1F-490E-8DEF-BE587A9EA7B0}" type="presOf" srcId="{E5CDA8EB-5151-4C91-B746-48DE43AE6A52}" destId="{F741520D-1397-4071-94BD-C8551BDBBE3B}" srcOrd="0" destOrd="0" presId="urn:microsoft.com/office/officeart/2005/8/layout/chevron1"/>
    <dgm:cxn modelId="{519100B4-1D3F-48E8-8C5F-D5CECAF4EE4F}" type="presParOf" srcId="{1DA6C0C3-B07C-4FCF-9B0B-538314595BFB}" destId="{0FAFAAA7-98AD-4397-9700-2BC896091333}" srcOrd="0" destOrd="0" presId="urn:microsoft.com/office/officeart/2005/8/layout/chevron1"/>
    <dgm:cxn modelId="{7FE9E101-5314-442D-B447-DBB808353DEB}" type="presParOf" srcId="{1DA6C0C3-B07C-4FCF-9B0B-538314595BFB}" destId="{0FF8F783-6097-4491-A723-D2535F6C3DAE}" srcOrd="1" destOrd="0" presId="urn:microsoft.com/office/officeart/2005/8/layout/chevron1"/>
    <dgm:cxn modelId="{410F04B2-B7FC-47E8-8A29-9A41BCC94B67}" type="presParOf" srcId="{1DA6C0C3-B07C-4FCF-9B0B-538314595BFB}" destId="{B1DC537E-6965-4C1B-9075-C4A3A22D4516}" srcOrd="2" destOrd="0" presId="urn:microsoft.com/office/officeart/2005/8/layout/chevron1"/>
    <dgm:cxn modelId="{B372078F-BBC7-4536-882D-B8CDB9921284}" type="presParOf" srcId="{1DA6C0C3-B07C-4FCF-9B0B-538314595BFB}" destId="{3FF3E009-1310-4B3C-BA80-5E4ADC52A02F}" srcOrd="3" destOrd="0" presId="urn:microsoft.com/office/officeart/2005/8/layout/chevron1"/>
    <dgm:cxn modelId="{66081DCD-9383-4FEC-B906-9F98C2273A42}" type="presParOf" srcId="{1DA6C0C3-B07C-4FCF-9B0B-538314595BFB}" destId="{E6AC5282-6DB5-4EA8-A329-480D08214172}" srcOrd="4" destOrd="0" presId="urn:microsoft.com/office/officeart/2005/8/layout/chevron1"/>
    <dgm:cxn modelId="{24A2E917-C731-49FC-83BF-FF79B7DA0403}" type="presParOf" srcId="{1DA6C0C3-B07C-4FCF-9B0B-538314595BFB}" destId="{FA35696F-EEC8-4AD0-97FB-4334E7827F9C}" srcOrd="5" destOrd="0" presId="urn:microsoft.com/office/officeart/2005/8/layout/chevron1"/>
    <dgm:cxn modelId="{FE70D111-4965-45FB-9EFA-41A1E986B2E6}" type="presParOf" srcId="{1DA6C0C3-B07C-4FCF-9B0B-538314595BFB}" destId="{E65937B1-73B4-49E4-93D3-AB3049D048FD}" srcOrd="6" destOrd="0" presId="urn:microsoft.com/office/officeart/2005/8/layout/chevron1"/>
    <dgm:cxn modelId="{F728BA6E-7F30-451D-A7C4-4EA48E7CE094}" type="presParOf" srcId="{1DA6C0C3-B07C-4FCF-9B0B-538314595BFB}" destId="{B888D623-217C-4952-9A90-4062A91EB183}" srcOrd="7" destOrd="0" presId="urn:microsoft.com/office/officeart/2005/8/layout/chevron1"/>
    <dgm:cxn modelId="{895A559B-96B1-4B21-A360-2B99B309FFEE}" type="presParOf" srcId="{1DA6C0C3-B07C-4FCF-9B0B-538314595BFB}" destId="{F741520D-1397-4071-94BD-C8551BDBBE3B}" srcOrd="8" destOrd="0" presId="urn:microsoft.com/office/officeart/2005/8/layout/chevron1"/>
    <dgm:cxn modelId="{455699B7-F2EC-4AC7-BE47-691F369C1A4F}" type="presParOf" srcId="{1DA6C0C3-B07C-4FCF-9B0B-538314595BFB}" destId="{1CAAAC0E-0D03-46D3-9C8C-F2A135C9F45F}" srcOrd="9" destOrd="0" presId="urn:microsoft.com/office/officeart/2005/8/layout/chevron1"/>
    <dgm:cxn modelId="{563965A8-4FBD-4F5B-A81C-5B9A5C68D5A2}" type="presParOf" srcId="{1DA6C0C3-B07C-4FCF-9B0B-538314595BFB}" destId="{AB0DB6E3-6BBF-4078-B55C-117948CB64D7}"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FAAA7-98AD-4397-9700-2BC896091333}">
      <dsp:nvSpPr>
        <dsp:cNvPr id="0" name=""/>
        <dsp:cNvSpPr/>
      </dsp:nvSpPr>
      <dsp:spPr>
        <a:xfrm>
          <a:off x="5134"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i="0" kern="1200" dirty="0">
              <a:latin typeface="Arial" panose="020B0604020202020204" pitchFamily="34" charset="0"/>
              <a:cs typeface="Arial" panose="020B0604020202020204" pitchFamily="34" charset="0"/>
            </a:rPr>
            <a:t>1.</a:t>
          </a:r>
        </a:p>
      </dsp:txBody>
      <dsp:txXfrm>
        <a:off x="387146" y="200342"/>
        <a:ext cx="1146036" cy="764024"/>
      </dsp:txXfrm>
    </dsp:sp>
    <dsp:sp modelId="{B1DC537E-6965-4C1B-9075-C4A3A22D4516}">
      <dsp:nvSpPr>
        <dsp:cNvPr id="0" name=""/>
        <dsp:cNvSpPr/>
      </dsp:nvSpPr>
      <dsp:spPr>
        <a:xfrm>
          <a:off x="1724188"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kern="1200" dirty="0">
              <a:latin typeface="Arial" panose="020B0604020202020204" pitchFamily="34" charset="0"/>
              <a:cs typeface="Arial" panose="020B0604020202020204" pitchFamily="34" charset="0"/>
            </a:rPr>
            <a:t>2.</a:t>
          </a:r>
        </a:p>
      </dsp:txBody>
      <dsp:txXfrm>
        <a:off x="2106200" y="200342"/>
        <a:ext cx="1146036" cy="764024"/>
      </dsp:txXfrm>
    </dsp:sp>
    <dsp:sp modelId="{E6AC5282-6DB5-4EA8-A329-480D08214172}">
      <dsp:nvSpPr>
        <dsp:cNvPr id="0" name=""/>
        <dsp:cNvSpPr/>
      </dsp:nvSpPr>
      <dsp:spPr>
        <a:xfrm>
          <a:off x="3443242"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3.</a:t>
          </a:r>
        </a:p>
      </dsp:txBody>
      <dsp:txXfrm>
        <a:off x="3825254" y="200342"/>
        <a:ext cx="1146036" cy="764024"/>
      </dsp:txXfrm>
    </dsp:sp>
    <dsp:sp modelId="{E65937B1-73B4-49E4-93D3-AB3049D048FD}">
      <dsp:nvSpPr>
        <dsp:cNvPr id="0" name=""/>
        <dsp:cNvSpPr/>
      </dsp:nvSpPr>
      <dsp:spPr>
        <a:xfrm>
          <a:off x="5162296"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4.</a:t>
          </a:r>
        </a:p>
      </dsp:txBody>
      <dsp:txXfrm>
        <a:off x="5544308" y="200342"/>
        <a:ext cx="1146036" cy="764024"/>
      </dsp:txXfrm>
    </dsp:sp>
    <dsp:sp modelId="{F741520D-1397-4071-94BD-C8551BDBBE3B}">
      <dsp:nvSpPr>
        <dsp:cNvPr id="0" name=""/>
        <dsp:cNvSpPr/>
      </dsp:nvSpPr>
      <dsp:spPr>
        <a:xfrm>
          <a:off x="6881351"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5.</a:t>
          </a:r>
        </a:p>
      </dsp:txBody>
      <dsp:txXfrm>
        <a:off x="7263363" y="200342"/>
        <a:ext cx="1146036" cy="764024"/>
      </dsp:txXfrm>
    </dsp:sp>
    <dsp:sp modelId="{AB0DB6E3-6BBF-4078-B55C-117948CB64D7}">
      <dsp:nvSpPr>
        <dsp:cNvPr id="0" name=""/>
        <dsp:cNvSpPr/>
      </dsp:nvSpPr>
      <dsp:spPr>
        <a:xfrm>
          <a:off x="8600405"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6.</a:t>
          </a:r>
        </a:p>
      </dsp:txBody>
      <dsp:txXfrm>
        <a:off x="8982417" y="200342"/>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A6E4BF5-D186-4681-B27C-E583373214DC}" type="datetimeFigureOut">
              <a:rPr lang="de-DE" smtClean="0"/>
              <a:t>12.03.25</a:t>
            </a:fld>
            <a:endParaRPr lang="de-DE"/>
          </a:p>
        </p:txBody>
      </p:sp>
      <p:sp>
        <p:nvSpPr>
          <p:cNvPr id="4" name="Fußzeilenplatzhalt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5" name="Foliennummernplatzhalt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5D3E4C1E-77E9-4074-94A0-EBFDC9B83CD8}" type="slidenum">
              <a:rPr lang="de-DE" smtClean="0"/>
              <a:t>‹Nr.›</a:t>
            </a:fld>
            <a:endParaRPr lang="de-DE"/>
          </a:p>
        </p:txBody>
      </p:sp>
    </p:spTree>
    <p:extLst>
      <p:ext uri="{BB962C8B-B14F-4D97-AF65-F5344CB8AC3E}">
        <p14:creationId xmlns:p14="http://schemas.microsoft.com/office/powerpoint/2010/main" val="678054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546FE2B7-2590-5A43-9035-94BA1CBEFC3C}" type="datetimeFigureOut">
              <a:rPr lang="de-DE" smtClean="0"/>
              <a:t>12.03.25</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E0520DED-8626-2741-93E5-A43C57564CD5}" type="slidenum">
              <a:rPr lang="de-DE" smtClean="0"/>
              <a:t>‹Nr.›</a:t>
            </a:fld>
            <a:endParaRPr lang="de-DE"/>
          </a:p>
        </p:txBody>
      </p:sp>
    </p:spTree>
    <p:extLst>
      <p:ext uri="{BB962C8B-B14F-4D97-AF65-F5344CB8AC3E}">
        <p14:creationId xmlns:p14="http://schemas.microsoft.com/office/powerpoint/2010/main" val="1354026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520DED-8626-2741-93E5-A43C57564CD5}" type="slidenum">
              <a:rPr lang="de-DE" smtClean="0"/>
              <a:t>1</a:t>
            </a:fld>
            <a:endParaRPr lang="de-DE"/>
          </a:p>
        </p:txBody>
      </p:sp>
    </p:spTree>
    <p:extLst>
      <p:ext uri="{BB962C8B-B14F-4D97-AF65-F5344CB8AC3E}">
        <p14:creationId xmlns:p14="http://schemas.microsoft.com/office/powerpoint/2010/main" val="246119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0520DED-8626-2741-93E5-A43C57564CD5}" type="slidenum">
              <a:rPr lang="de-DE" smtClean="0"/>
              <a:t>30</a:t>
            </a:fld>
            <a:endParaRPr lang="de-DE"/>
          </a:p>
        </p:txBody>
      </p:sp>
    </p:spTree>
    <p:extLst>
      <p:ext uri="{BB962C8B-B14F-4D97-AF65-F5344CB8AC3E}">
        <p14:creationId xmlns:p14="http://schemas.microsoft.com/office/powerpoint/2010/main" val="379288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jpg"/><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Inhaltsplatzhalter 2"/>
          <p:cNvSpPr>
            <a:spLocks noGrp="1"/>
          </p:cNvSpPr>
          <p:nvPr>
            <p:ph sz="quarter" idx="10" hasCustomPrompt="1"/>
          </p:nvPr>
        </p:nvSpPr>
        <p:spPr>
          <a:xfrm>
            <a:off x="1519238" y="3062288"/>
            <a:ext cx="9148762" cy="1020762"/>
          </a:xfrm>
          <a:prstGeom prst="rect">
            <a:avLst/>
          </a:prstGeom>
        </p:spPr>
        <p:txBody>
          <a:bodyPr/>
          <a:lstStyle>
            <a:lvl1pPr marL="0" indent="0" algn="ctr">
              <a:buNone/>
              <a:defRPr lang="de-DE" sz="6000" b="1" kern="1200" smtClean="0">
                <a:solidFill>
                  <a:schemeClr val="tx1"/>
                </a:solidFill>
                <a:latin typeface="Myriad Pro" panose="020B0503030403020204" pitchFamily="34" charset="0"/>
                <a:ea typeface="+mn-ea"/>
                <a:cs typeface="+mn-cs"/>
              </a:defRPr>
            </a:lvl1pPr>
          </a:lstStyle>
          <a:p>
            <a:pPr lvl="0"/>
            <a:r>
              <a:rPr lang="de-DE" dirty="0"/>
              <a:t>Headline</a:t>
            </a:r>
          </a:p>
        </p:txBody>
      </p:sp>
      <p:sp>
        <p:nvSpPr>
          <p:cNvPr id="12" name="Inhaltsplatzhalter 2"/>
          <p:cNvSpPr>
            <a:spLocks noGrp="1"/>
          </p:cNvSpPr>
          <p:nvPr>
            <p:ph sz="quarter" idx="11" hasCustomPrompt="1"/>
          </p:nvPr>
        </p:nvSpPr>
        <p:spPr>
          <a:xfrm>
            <a:off x="1519238" y="4183258"/>
            <a:ext cx="9148762" cy="1020762"/>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de-DE" sz="2400" kern="1200" dirty="0" smtClean="0">
                <a:solidFill>
                  <a:schemeClr val="tx1"/>
                </a:solidFill>
                <a:latin typeface="Myriad Pro" panose="020B0503030403020204" pitchFamily="34"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dirty="0" err="1">
                <a:latin typeface="Myriad Pro" panose="020B0503030403020204" pitchFamily="34" charset="0"/>
              </a:rPr>
              <a:t>Subline</a:t>
            </a:r>
            <a:endParaRPr lang="de-DE" dirty="0"/>
          </a:p>
        </p:txBody>
      </p:sp>
    </p:spTree>
    <p:extLst>
      <p:ext uri="{BB962C8B-B14F-4D97-AF65-F5344CB8AC3E}">
        <p14:creationId xmlns:p14="http://schemas.microsoft.com/office/powerpoint/2010/main" val="1036964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hrere Bilder mit Tex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490" y="1325467"/>
            <a:ext cx="3437832" cy="1725792"/>
          </a:xfrm>
          <a:prstGeom prst="rect">
            <a:avLst/>
          </a:prstGeom>
        </p:spPr>
      </p:pic>
      <p:pic>
        <p:nvPicPr>
          <p:cNvPr id="9" name="Grafik 8"/>
          <p:cNvPicPr>
            <a:picLocks noChangeAspect="1"/>
          </p:cNvPicPr>
          <p:nvPr userDrawn="1"/>
        </p:nvPicPr>
        <p:blipFill rotWithShape="1">
          <a:blip r:embed="rId3">
            <a:extLst>
              <a:ext uri="{28A0092B-C50C-407E-A947-70E740481C1C}">
                <a14:useLocalDpi xmlns:a14="http://schemas.microsoft.com/office/drawing/2010/main" val="0"/>
              </a:ext>
            </a:extLst>
          </a:blip>
          <a:srcRect l="262" t="11856" r="1" b="12311"/>
          <a:stretch/>
        </p:blipFill>
        <p:spPr>
          <a:xfrm>
            <a:off x="344033" y="4083113"/>
            <a:ext cx="3440316" cy="1726400"/>
          </a:xfrm>
          <a:prstGeom prst="rect">
            <a:avLst/>
          </a:prstGeom>
        </p:spPr>
      </p:pic>
      <p:pic>
        <p:nvPicPr>
          <p:cNvPr id="12" name="Grafik 11"/>
          <p:cNvPicPr>
            <a:picLocks noChangeAspect="1"/>
          </p:cNvPicPr>
          <p:nvPr userDrawn="1"/>
        </p:nvPicPr>
        <p:blipFill rotWithShape="1">
          <a:blip r:embed="rId4">
            <a:extLst>
              <a:ext uri="{28A0092B-C50C-407E-A947-70E740481C1C}">
                <a14:useLocalDpi xmlns:a14="http://schemas.microsoft.com/office/drawing/2010/main" val="0"/>
              </a:ext>
            </a:extLst>
          </a:blip>
          <a:srcRect l="262" t="12058" r="139" b="12881"/>
          <a:stretch/>
        </p:blipFill>
        <p:spPr>
          <a:xfrm>
            <a:off x="4365496" y="1332407"/>
            <a:ext cx="3438591" cy="1718852"/>
          </a:xfrm>
          <a:prstGeom prst="rect">
            <a:avLst/>
          </a:prstGeom>
        </p:spPr>
      </p:pic>
      <p:pic>
        <p:nvPicPr>
          <p:cNvPr id="15" name="Grafik 14"/>
          <p:cNvPicPr>
            <a:picLocks noChangeAspect="1"/>
          </p:cNvPicPr>
          <p:nvPr userDrawn="1"/>
        </p:nvPicPr>
        <p:blipFill rotWithShape="1">
          <a:blip r:embed="rId5">
            <a:extLst>
              <a:ext uri="{28A0092B-C50C-407E-A947-70E740481C1C}">
                <a14:useLocalDpi xmlns:a14="http://schemas.microsoft.com/office/drawing/2010/main" val="0"/>
              </a:ext>
            </a:extLst>
          </a:blip>
          <a:srcRect l="-264" t="3619" r="1" b="10548"/>
          <a:stretch/>
        </p:blipFill>
        <p:spPr>
          <a:xfrm>
            <a:off x="4381876" y="4092165"/>
            <a:ext cx="3440317" cy="1717347"/>
          </a:xfrm>
          <a:prstGeom prst="rect">
            <a:avLst/>
          </a:prstGeom>
        </p:spPr>
      </p:pic>
      <p:pic>
        <p:nvPicPr>
          <p:cNvPr id="18" name="Grafik 17"/>
          <p:cNvPicPr>
            <a:picLocks noChangeAspect="1"/>
          </p:cNvPicPr>
          <p:nvPr userDrawn="1"/>
        </p:nvPicPr>
        <p:blipFill rotWithShape="1">
          <a:blip r:embed="rId6">
            <a:extLst>
              <a:ext uri="{28A0092B-C50C-407E-A947-70E740481C1C}">
                <a14:useLocalDpi xmlns:a14="http://schemas.microsoft.com/office/drawing/2010/main" val="0"/>
              </a:ext>
            </a:extLst>
          </a:blip>
          <a:srcRect l="-1" t="20295" r="475" b="5513"/>
          <a:stretch/>
        </p:blipFill>
        <p:spPr>
          <a:xfrm>
            <a:off x="8419070" y="1342768"/>
            <a:ext cx="3446511" cy="1708490"/>
          </a:xfrm>
          <a:prstGeom prst="rect">
            <a:avLst/>
          </a:prstGeom>
        </p:spPr>
      </p:pic>
      <p:pic>
        <p:nvPicPr>
          <p:cNvPr id="20" name="Grafik 19"/>
          <p:cNvPicPr>
            <a:picLocks noChangeAspect="1"/>
          </p:cNvPicPr>
          <p:nvPr userDrawn="1"/>
        </p:nvPicPr>
        <p:blipFill rotWithShape="1">
          <a:blip r:embed="rId7">
            <a:extLst>
              <a:ext uri="{28A0092B-C50C-407E-A947-70E740481C1C}">
                <a14:useLocalDpi xmlns:a14="http://schemas.microsoft.com/office/drawing/2010/main" val="0"/>
              </a:ext>
            </a:extLst>
          </a:blip>
          <a:srcRect l="525" t="19917" r="-263" b="959"/>
          <a:stretch/>
        </p:blipFill>
        <p:spPr>
          <a:xfrm>
            <a:off x="8428775" y="4083113"/>
            <a:ext cx="3440317" cy="1726400"/>
          </a:xfrm>
          <a:prstGeom prst="rect">
            <a:avLst/>
          </a:prstGeom>
        </p:spPr>
      </p:pic>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sp>
        <p:nvSpPr>
          <p:cNvPr id="23" name="Bildplatzhalter 22"/>
          <p:cNvSpPr>
            <a:spLocks noGrp="1"/>
          </p:cNvSpPr>
          <p:nvPr>
            <p:ph type="pic" sz="quarter" idx="11"/>
          </p:nvPr>
        </p:nvSpPr>
        <p:spPr>
          <a:xfrm>
            <a:off x="331788" y="1325563"/>
            <a:ext cx="3441700" cy="1725612"/>
          </a:xfrm>
          <a:prstGeom prst="rect">
            <a:avLst/>
          </a:prstGeom>
        </p:spPr>
        <p:txBody>
          <a:bodyPr/>
          <a:lstStyle/>
          <a:p>
            <a:r>
              <a:rPr lang="de-DE"/>
              <a:t>Bild durch Klicken auf Symbol hinzufügen</a:t>
            </a:r>
          </a:p>
        </p:txBody>
      </p:sp>
      <p:sp>
        <p:nvSpPr>
          <p:cNvPr id="24" name="Bildplatzhalter 22"/>
          <p:cNvSpPr>
            <a:spLocks noGrp="1"/>
          </p:cNvSpPr>
          <p:nvPr>
            <p:ph type="pic" sz="quarter" idx="12"/>
          </p:nvPr>
        </p:nvSpPr>
        <p:spPr>
          <a:xfrm>
            <a:off x="4365496" y="1325563"/>
            <a:ext cx="3438592" cy="1725612"/>
          </a:xfrm>
          <a:prstGeom prst="rect">
            <a:avLst/>
          </a:prstGeom>
        </p:spPr>
        <p:txBody>
          <a:bodyPr/>
          <a:lstStyle/>
          <a:p>
            <a:r>
              <a:rPr lang="de-DE"/>
              <a:t>Bild durch Klicken auf Symbol hinzufügen</a:t>
            </a:r>
          </a:p>
        </p:txBody>
      </p:sp>
      <p:sp>
        <p:nvSpPr>
          <p:cNvPr id="25" name="Bildplatzhalter 22"/>
          <p:cNvSpPr>
            <a:spLocks noGrp="1"/>
          </p:cNvSpPr>
          <p:nvPr>
            <p:ph type="pic" sz="quarter" idx="13"/>
          </p:nvPr>
        </p:nvSpPr>
        <p:spPr>
          <a:xfrm>
            <a:off x="8414993" y="1325563"/>
            <a:ext cx="3441700" cy="1725612"/>
          </a:xfrm>
          <a:prstGeom prst="rect">
            <a:avLst/>
          </a:prstGeom>
        </p:spPr>
        <p:txBody>
          <a:bodyPr/>
          <a:lstStyle/>
          <a:p>
            <a:r>
              <a:rPr lang="de-DE"/>
              <a:t>Bild durch Klicken auf Symbol hinzufügen</a:t>
            </a:r>
            <a:endParaRPr lang="de-DE" dirty="0"/>
          </a:p>
        </p:txBody>
      </p:sp>
      <p:sp>
        <p:nvSpPr>
          <p:cNvPr id="26" name="Bildplatzhalter 22"/>
          <p:cNvSpPr>
            <a:spLocks noGrp="1"/>
          </p:cNvSpPr>
          <p:nvPr>
            <p:ph type="pic" sz="quarter" idx="14"/>
          </p:nvPr>
        </p:nvSpPr>
        <p:spPr>
          <a:xfrm>
            <a:off x="347167" y="4083029"/>
            <a:ext cx="3441700" cy="1725612"/>
          </a:xfrm>
          <a:prstGeom prst="rect">
            <a:avLst/>
          </a:prstGeom>
        </p:spPr>
        <p:txBody>
          <a:bodyPr/>
          <a:lstStyle/>
          <a:p>
            <a:r>
              <a:rPr lang="de-DE"/>
              <a:t>Bild durch Klicken auf Symbol hinzufügen</a:t>
            </a:r>
          </a:p>
        </p:txBody>
      </p:sp>
      <p:sp>
        <p:nvSpPr>
          <p:cNvPr id="27" name="Bildplatzhalter 22"/>
          <p:cNvSpPr>
            <a:spLocks noGrp="1"/>
          </p:cNvSpPr>
          <p:nvPr>
            <p:ph type="pic" sz="quarter" idx="15"/>
          </p:nvPr>
        </p:nvSpPr>
        <p:spPr>
          <a:xfrm>
            <a:off x="4380875" y="4083029"/>
            <a:ext cx="3438592" cy="1725612"/>
          </a:xfrm>
          <a:prstGeom prst="rect">
            <a:avLst/>
          </a:prstGeom>
        </p:spPr>
        <p:txBody>
          <a:bodyPr/>
          <a:lstStyle/>
          <a:p>
            <a:r>
              <a:rPr lang="de-DE"/>
              <a:t>Bild durch Klicken auf Symbol hinzufügen</a:t>
            </a:r>
          </a:p>
        </p:txBody>
      </p:sp>
      <p:sp>
        <p:nvSpPr>
          <p:cNvPr id="28" name="Bildplatzhalter 22"/>
          <p:cNvSpPr>
            <a:spLocks noGrp="1"/>
          </p:cNvSpPr>
          <p:nvPr>
            <p:ph type="pic" sz="quarter" idx="16"/>
          </p:nvPr>
        </p:nvSpPr>
        <p:spPr>
          <a:xfrm>
            <a:off x="8430372" y="4083029"/>
            <a:ext cx="3426321" cy="1725612"/>
          </a:xfrm>
          <a:prstGeom prst="rect">
            <a:avLst/>
          </a:prstGeom>
        </p:spPr>
        <p:txBody>
          <a:bodyPr/>
          <a:lstStyle/>
          <a:p>
            <a:r>
              <a:rPr lang="de-DE"/>
              <a:t>Bild durch Klicken auf Symbol hinzufügen</a:t>
            </a:r>
            <a:endParaRPr lang="de-DE" dirty="0"/>
          </a:p>
        </p:txBody>
      </p:sp>
      <p:sp>
        <p:nvSpPr>
          <p:cNvPr id="30" name="Inhaltsplatzhalter 29"/>
          <p:cNvSpPr>
            <a:spLocks noGrp="1"/>
          </p:cNvSpPr>
          <p:nvPr>
            <p:ph sz="quarter" idx="17"/>
          </p:nvPr>
        </p:nvSpPr>
        <p:spPr>
          <a:xfrm>
            <a:off x="331788" y="3051176"/>
            <a:ext cx="3441534" cy="855662"/>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1" name="Inhaltsplatzhalter 29"/>
          <p:cNvSpPr>
            <a:spLocks noGrp="1"/>
          </p:cNvSpPr>
          <p:nvPr>
            <p:ph sz="quarter" idx="18"/>
          </p:nvPr>
        </p:nvSpPr>
        <p:spPr>
          <a:xfrm>
            <a:off x="4362554"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2" name="Inhaltsplatzhalter 29"/>
          <p:cNvSpPr>
            <a:spLocks noGrp="1"/>
          </p:cNvSpPr>
          <p:nvPr>
            <p:ph sz="quarter" idx="19"/>
          </p:nvPr>
        </p:nvSpPr>
        <p:spPr>
          <a:xfrm>
            <a:off x="8424213"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3" name="Inhaltsplatzhalter 29"/>
          <p:cNvSpPr>
            <a:spLocks noGrp="1"/>
          </p:cNvSpPr>
          <p:nvPr>
            <p:ph sz="quarter" idx="20"/>
          </p:nvPr>
        </p:nvSpPr>
        <p:spPr>
          <a:xfrm>
            <a:off x="345949" y="5808639"/>
            <a:ext cx="3442918"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4" name="Inhaltsplatzhalter 29"/>
          <p:cNvSpPr>
            <a:spLocks noGrp="1"/>
          </p:cNvSpPr>
          <p:nvPr>
            <p:ph sz="quarter" idx="21"/>
          </p:nvPr>
        </p:nvSpPr>
        <p:spPr>
          <a:xfrm>
            <a:off x="4376357" y="5808640"/>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5" name="Inhaltsplatzhalter 29"/>
          <p:cNvSpPr>
            <a:spLocks noGrp="1"/>
          </p:cNvSpPr>
          <p:nvPr>
            <p:ph sz="quarter" idx="22"/>
          </p:nvPr>
        </p:nvSpPr>
        <p:spPr>
          <a:xfrm>
            <a:off x="8424047" y="5808641"/>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Tree>
    <p:extLst>
      <p:ext uri="{BB962C8B-B14F-4D97-AF65-F5344CB8AC3E}">
        <p14:creationId xmlns:p14="http://schemas.microsoft.com/office/powerpoint/2010/main" val="298410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zess">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graphicFrame>
        <p:nvGraphicFramePr>
          <p:cNvPr id="22" name="Inhaltsplatzhalter 37"/>
          <p:cNvGraphicFramePr>
            <a:graphicFrameLocks/>
          </p:cNvGraphicFramePr>
          <p:nvPr userDrawn="1">
            <p:extLst>
              <p:ext uri="{D42A27DB-BD31-4B8C-83A1-F6EECF244321}">
                <p14:modId xmlns:p14="http://schemas.microsoft.com/office/powerpoint/2010/main" val="3624344993"/>
              </p:ext>
            </p:extLst>
          </p:nvPr>
        </p:nvGraphicFramePr>
        <p:xfrm>
          <a:off x="838200" y="1825625"/>
          <a:ext cx="10515600" cy="116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5" name="Gerader Verbinder 34"/>
          <p:cNvCxnSpPr/>
          <p:nvPr userDrawn="1"/>
        </p:nvCxnSpPr>
        <p:spPr>
          <a:xfrm>
            <a:off x="158990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userDrawn="1"/>
        </p:nvCxnSpPr>
        <p:spPr>
          <a:xfrm>
            <a:off x="498801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userDrawn="1"/>
        </p:nvCxnSpPr>
        <p:spPr>
          <a:xfrm>
            <a:off x="841495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userDrawn="1"/>
        </p:nvCxnSpPr>
        <p:spPr>
          <a:xfrm>
            <a:off x="3291015"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userDrawn="1"/>
        </p:nvCxnSpPr>
        <p:spPr>
          <a:xfrm>
            <a:off x="669735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userDrawn="1"/>
        </p:nvCxnSpPr>
        <p:spPr>
          <a:xfrm>
            <a:off x="1011606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sp>
        <p:nvSpPr>
          <p:cNvPr id="3" name="Inhaltsplatzhalter 2"/>
          <p:cNvSpPr>
            <a:spLocks noGrp="1"/>
          </p:cNvSpPr>
          <p:nvPr>
            <p:ph sz="quarter" idx="11" hasCustomPrompt="1"/>
          </p:nvPr>
        </p:nvSpPr>
        <p:spPr>
          <a:xfrm>
            <a:off x="799912" y="3421512"/>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6" name="Inhaltsplatzhalter 5"/>
          <p:cNvSpPr>
            <a:spLocks noGrp="1"/>
          </p:cNvSpPr>
          <p:nvPr>
            <p:ph sz="quarter" idx="12"/>
          </p:nvPr>
        </p:nvSpPr>
        <p:spPr>
          <a:xfrm>
            <a:off x="799030" y="3815212"/>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1" name="Inhaltsplatzhalter 2"/>
          <p:cNvSpPr>
            <a:spLocks noGrp="1"/>
          </p:cNvSpPr>
          <p:nvPr>
            <p:ph sz="quarter" idx="13" hasCustomPrompt="1"/>
          </p:nvPr>
        </p:nvSpPr>
        <p:spPr>
          <a:xfrm>
            <a:off x="2666055" y="4764280"/>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2" name="Inhaltsplatzhalter 5"/>
          <p:cNvSpPr>
            <a:spLocks noGrp="1"/>
          </p:cNvSpPr>
          <p:nvPr>
            <p:ph sz="quarter" idx="14"/>
          </p:nvPr>
        </p:nvSpPr>
        <p:spPr>
          <a:xfrm>
            <a:off x="2665173" y="5157980"/>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3" name="Inhaltsplatzhalter 2"/>
          <p:cNvSpPr>
            <a:spLocks noGrp="1"/>
          </p:cNvSpPr>
          <p:nvPr>
            <p:ph sz="quarter" idx="15" hasCustomPrompt="1"/>
          </p:nvPr>
        </p:nvSpPr>
        <p:spPr>
          <a:xfrm>
            <a:off x="4464567" y="3408839"/>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4" name="Inhaltsplatzhalter 5"/>
          <p:cNvSpPr>
            <a:spLocks noGrp="1"/>
          </p:cNvSpPr>
          <p:nvPr>
            <p:ph sz="quarter" idx="16"/>
          </p:nvPr>
        </p:nvSpPr>
        <p:spPr>
          <a:xfrm>
            <a:off x="4463685" y="3802539"/>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7" name="Inhaltsplatzhalter 2"/>
          <p:cNvSpPr>
            <a:spLocks noGrp="1"/>
          </p:cNvSpPr>
          <p:nvPr>
            <p:ph sz="quarter" idx="17" hasCustomPrompt="1"/>
          </p:nvPr>
        </p:nvSpPr>
        <p:spPr>
          <a:xfrm>
            <a:off x="6215654" y="4775041"/>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8" name="Inhaltsplatzhalter 5"/>
          <p:cNvSpPr>
            <a:spLocks noGrp="1"/>
          </p:cNvSpPr>
          <p:nvPr>
            <p:ph sz="quarter" idx="18"/>
          </p:nvPr>
        </p:nvSpPr>
        <p:spPr>
          <a:xfrm>
            <a:off x="6214772" y="5168741"/>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9" name="Inhaltsplatzhalter 2"/>
          <p:cNvSpPr>
            <a:spLocks noGrp="1"/>
          </p:cNvSpPr>
          <p:nvPr>
            <p:ph sz="quarter" idx="19" hasCustomPrompt="1"/>
          </p:nvPr>
        </p:nvSpPr>
        <p:spPr>
          <a:xfrm>
            <a:off x="7827060" y="3435217"/>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0" name="Inhaltsplatzhalter 5"/>
          <p:cNvSpPr>
            <a:spLocks noGrp="1"/>
          </p:cNvSpPr>
          <p:nvPr>
            <p:ph sz="quarter" idx="20"/>
          </p:nvPr>
        </p:nvSpPr>
        <p:spPr>
          <a:xfrm>
            <a:off x="7826178" y="3828917"/>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51" name="Inhaltsplatzhalter 2"/>
          <p:cNvSpPr>
            <a:spLocks noGrp="1"/>
          </p:cNvSpPr>
          <p:nvPr>
            <p:ph sz="quarter" idx="21" hasCustomPrompt="1"/>
          </p:nvPr>
        </p:nvSpPr>
        <p:spPr>
          <a:xfrm>
            <a:off x="9437423" y="4848744"/>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2" name="Inhaltsplatzhalter 5"/>
          <p:cNvSpPr>
            <a:spLocks noGrp="1"/>
          </p:cNvSpPr>
          <p:nvPr>
            <p:ph sz="quarter" idx="22"/>
          </p:nvPr>
        </p:nvSpPr>
        <p:spPr>
          <a:xfrm>
            <a:off x="9436541" y="5242444"/>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2" name="Titel 1">
            <a:extLst>
              <a:ext uri="{FF2B5EF4-FFF2-40B4-BE49-F238E27FC236}">
                <a16:creationId xmlns:a16="http://schemas.microsoft.com/office/drawing/2014/main" id="{1BC86D99-42DC-DACC-62C2-3F6823749A07}"/>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Tree>
    <p:extLst>
      <p:ext uri="{BB962C8B-B14F-4D97-AF65-F5344CB8AC3E}">
        <p14:creationId xmlns:p14="http://schemas.microsoft.com/office/powerpoint/2010/main" val="1147359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5570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10522159"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863339"/>
            <a:ext cx="10522159"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506603"/>
            <a:ext cx="12192000" cy="351397"/>
          </a:xfrm>
          <a:prstGeom prst="rect">
            <a:avLst/>
          </a:prstGeom>
          <a:solidFill>
            <a:schemeClr val="tx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D6AC1259-8AEC-2E4A-97C9-DA57DDEA94CC}" type="slidenum">
              <a:rPr lang="de-DE" sz="1400" b="0" i="0" baseline="0" smtClean="0">
                <a:solidFill>
                  <a:schemeClr val="tx1"/>
                </a:solidFill>
                <a:latin typeface="+mn-lt"/>
              </a:rPr>
              <a:pPr algn="r"/>
              <a:t>‹Nr.›</a:t>
            </a:fld>
            <a:endParaRPr lang="de-DE" sz="1400" b="0" i="0" baseline="0" dirty="0">
              <a:latin typeface="+mn-lt"/>
            </a:endParaRPr>
          </a:p>
        </p:txBody>
      </p:sp>
      <p:sp>
        <p:nvSpPr>
          <p:cNvPr id="5" name="Inhaltsplatzhalter 4"/>
          <p:cNvSpPr>
            <a:spLocks noGrp="1"/>
          </p:cNvSpPr>
          <p:nvPr>
            <p:ph sz="quarter" idx="11" hasCustomPrompt="1"/>
          </p:nvPr>
        </p:nvSpPr>
        <p:spPr>
          <a:xfrm>
            <a:off x="838200" y="1604327"/>
            <a:ext cx="10521950"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
        <p:nvSpPr>
          <p:cNvPr id="6" name="Textfeld 5">
            <a:extLst>
              <a:ext uri="{FF2B5EF4-FFF2-40B4-BE49-F238E27FC236}">
                <a16:creationId xmlns:a16="http://schemas.microsoft.com/office/drawing/2014/main" id="{6D460111-1B02-E2B2-7B5D-4F09B4617C91}"/>
              </a:ext>
            </a:extLst>
          </p:cNvPr>
          <p:cNvSpPr txBox="1"/>
          <p:nvPr userDrawn="1"/>
        </p:nvSpPr>
        <p:spPr>
          <a:xfrm>
            <a:off x="0" y="6528411"/>
            <a:ext cx="1418145" cy="307777"/>
          </a:xfrm>
          <a:prstGeom prst="rect">
            <a:avLst/>
          </a:prstGeom>
          <a:noFill/>
        </p:spPr>
        <p:txBody>
          <a:bodyPr wrap="none" rtlCol="0">
            <a:spAutoFit/>
          </a:bodyPr>
          <a:lstStyle/>
          <a:p>
            <a:r>
              <a:rPr lang="de-DE" sz="1400" baseline="0" dirty="0"/>
              <a:t>Reimund Vehling</a:t>
            </a:r>
          </a:p>
        </p:txBody>
      </p:sp>
      <p:sp>
        <p:nvSpPr>
          <p:cNvPr id="7" name="Textfeld 6">
            <a:extLst>
              <a:ext uri="{FF2B5EF4-FFF2-40B4-BE49-F238E27FC236}">
                <a16:creationId xmlns:a16="http://schemas.microsoft.com/office/drawing/2014/main" id="{B974C0A4-F2A3-96D8-D05A-8616EF0D9F1A}"/>
              </a:ext>
            </a:extLst>
          </p:cNvPr>
          <p:cNvSpPr txBox="1"/>
          <p:nvPr userDrawn="1"/>
        </p:nvSpPr>
        <p:spPr>
          <a:xfrm>
            <a:off x="2736693" y="6554426"/>
            <a:ext cx="6733766" cy="307777"/>
          </a:xfrm>
          <a:prstGeom prst="rect">
            <a:avLst/>
          </a:prstGeom>
          <a:noFill/>
        </p:spPr>
        <p:txBody>
          <a:bodyPr wrap="none" rtlCol="0">
            <a:spAutoFit/>
          </a:bodyPr>
          <a:lstStyle/>
          <a:p>
            <a:r>
              <a:rPr lang="de-DE" sz="1400" baseline="0" dirty="0"/>
              <a:t>Stochastik in der Sek II – allgemeinbildend, sinnstiftend, mit und ohne Rezepte zum Abitur</a:t>
            </a:r>
          </a:p>
        </p:txBody>
      </p:sp>
    </p:spTree>
    <p:extLst>
      <p:ext uri="{BB962C8B-B14F-4D97-AF65-F5344CB8AC3E}">
        <p14:creationId xmlns:p14="http://schemas.microsoft.com/office/powerpoint/2010/main" val="19903524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Logo ohne Claim)">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1535634"/>
            <a:ext cx="10522159" cy="4840943"/>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508876"/>
            <a:ext cx="9657202" cy="375245"/>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152574543"/>
      </p:ext>
    </p:extLst>
  </p:cSld>
  <p:clrMapOvr>
    <a:masterClrMapping/>
  </p:clrMapOvr>
  <p:extLst>
    <p:ext uri="{DCECCB84-F9BA-43D5-87BE-67443E8EF086}">
      <p15:sldGuideLst xmlns:p15="http://schemas.microsoft.com/office/powerpoint/2012/main">
        <p15:guide id="1" orient="horz" pos="595" userDrawn="1">
          <p15:clr>
            <a:srgbClr val="FBAE40"/>
          </p15:clr>
        </p15:guide>
        <p15:guide id="2" pos="3840">
          <p15:clr>
            <a:srgbClr val="FBAE40"/>
          </p15:clr>
        </p15:guide>
        <p15:guide id="3"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mit Bild">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6779781"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1604327"/>
            <a:ext cx="6779646"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pic>
        <p:nvPicPr>
          <p:cNvPr id="10" name="Grafik 9"/>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492395" y="1410171"/>
            <a:ext cx="2868543" cy="3039841"/>
          </a:xfrm>
          <a:prstGeom prst="rect">
            <a:avLst/>
          </a:prstGeom>
        </p:spPr>
      </p:pic>
      <p:sp>
        <p:nvSpPr>
          <p:cNvPr id="11" name="Bildplatzhalter 18"/>
          <p:cNvSpPr>
            <a:spLocks noGrp="1"/>
          </p:cNvSpPr>
          <p:nvPr>
            <p:ph type="pic" sz="quarter" idx="12"/>
          </p:nvPr>
        </p:nvSpPr>
        <p:spPr>
          <a:xfrm>
            <a:off x="8493125" y="1410423"/>
            <a:ext cx="2867025" cy="3040063"/>
          </a:xfrm>
          <a:prstGeom prst="rect">
            <a:avLst/>
          </a:prstGeom>
        </p:spPr>
        <p:txBody>
          <a:bodyPr/>
          <a:lstStyle/>
          <a:p>
            <a:r>
              <a:rPr lang="de-DE"/>
              <a:t>Bild durch Klicken auf Symbol hinzufügen</a:t>
            </a:r>
          </a:p>
        </p:txBody>
      </p:sp>
      <p:sp>
        <p:nvSpPr>
          <p:cNvPr id="13" name="Textfeld 12"/>
          <p:cNvSpPr txBox="1"/>
          <p:nvPr userDrawn="1"/>
        </p:nvSpPr>
        <p:spPr>
          <a:xfrm>
            <a:off x="838200" y="426119"/>
            <a:ext cx="4202607" cy="646331"/>
          </a:xfrm>
          <a:prstGeom prst="rect">
            <a:avLst/>
          </a:prstGeom>
          <a:noFill/>
        </p:spPr>
        <p:txBody>
          <a:bodyPr wrap="square" rtlCol="0">
            <a:spAutoFit/>
          </a:bodyPr>
          <a:lstStyle/>
          <a:p>
            <a:endParaRPr lang="de-DE" b="1" dirty="0">
              <a:solidFill>
                <a:schemeClr val="tx1"/>
              </a:solidFill>
              <a:latin typeface="Myriad Pro" panose="020B0503030403020204" pitchFamily="34" charset="0"/>
            </a:endParaRPr>
          </a:p>
          <a:p>
            <a:r>
              <a:rPr lang="de-DE" b="1" dirty="0">
                <a:solidFill>
                  <a:schemeClr val="tx1"/>
                </a:solidFill>
                <a:latin typeface="Myriad Pro" panose="020B0503030403020204" pitchFamily="34" charset="0"/>
              </a:rPr>
              <a:t>Reimund Vehling</a:t>
            </a:r>
            <a:endParaRPr lang="de-DE" dirty="0"/>
          </a:p>
        </p:txBody>
      </p:sp>
    </p:spTree>
    <p:extLst>
      <p:ext uri="{BB962C8B-B14F-4D97-AF65-F5344CB8AC3E}">
        <p14:creationId xmlns:p14="http://schemas.microsoft.com/office/powerpoint/2010/main" val="2234428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125443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31896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arbig mit Bild 1">
    <p:spTree>
      <p:nvGrpSpPr>
        <p:cNvPr id="1" name=""/>
        <p:cNvGrpSpPr/>
        <p:nvPr/>
      </p:nvGrpSpPr>
      <p:grpSpPr>
        <a:xfrm>
          <a:off x="0" y="0"/>
          <a:ext cx="0" cy="0"/>
          <a:chOff x="0" y="0"/>
          <a:chExt cx="0" cy="0"/>
        </a:xfrm>
      </p:grpSpPr>
      <p:sp>
        <p:nvSpPr>
          <p:cNvPr id="7" name="Rechteck 6"/>
          <p:cNvSpPr/>
          <p:nvPr userDrawn="1"/>
        </p:nvSpPr>
        <p:spPr>
          <a:xfrm>
            <a:off x="0" y="0"/>
            <a:ext cx="12192000" cy="2416196"/>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643208" y="660148"/>
            <a:ext cx="2868543" cy="3039841"/>
          </a:xfrm>
          <a:prstGeom prst="rect">
            <a:avLst/>
          </a:prstGeom>
        </p:spPr>
      </p:pic>
      <p:sp>
        <p:nvSpPr>
          <p:cNvPr id="16" name="Textplatzhalter 15"/>
          <p:cNvSpPr>
            <a:spLocks noGrp="1"/>
          </p:cNvSpPr>
          <p:nvPr>
            <p:ph type="body" sz="quarter" idx="11" hasCustomPrompt="1"/>
          </p:nvPr>
        </p:nvSpPr>
        <p:spPr>
          <a:xfrm>
            <a:off x="466725" y="2628312"/>
            <a:ext cx="7188200" cy="3645320"/>
          </a:xfrm>
          <a:prstGeom prst="rect">
            <a:avLst/>
          </a:prstGeom>
        </p:spPr>
        <p:txBody>
          <a:bodyPr>
            <a:noAutofit/>
          </a:bodyPr>
          <a:lstStyle>
            <a:lvl1pPr marL="0" indent="0">
              <a:buNone/>
              <a:defRPr sz="1800">
                <a:solidFill>
                  <a:schemeClr val="tx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
        <p:nvSpPr>
          <p:cNvPr id="19" name="Bildplatzhalter 18"/>
          <p:cNvSpPr>
            <a:spLocks noGrp="1"/>
          </p:cNvSpPr>
          <p:nvPr>
            <p:ph type="pic" sz="quarter" idx="12"/>
          </p:nvPr>
        </p:nvSpPr>
        <p:spPr>
          <a:xfrm>
            <a:off x="8643938" y="660400"/>
            <a:ext cx="2867025" cy="3040063"/>
          </a:xfrm>
          <a:prstGeom prst="rect">
            <a:avLst/>
          </a:prstGeom>
        </p:spPr>
        <p:txBody>
          <a:bodyPr/>
          <a:lstStyle/>
          <a:p>
            <a:r>
              <a:rPr lang="de-DE"/>
              <a:t>Bild durch Klicken auf Symbol hinzufügen</a:t>
            </a:r>
          </a:p>
        </p:txBody>
      </p:sp>
      <p:sp>
        <p:nvSpPr>
          <p:cNvPr id="9" name="Inhaltsplatzhalter 3"/>
          <p:cNvSpPr>
            <a:spLocks noGrp="1"/>
          </p:cNvSpPr>
          <p:nvPr>
            <p:ph sz="quarter" idx="13" hasCustomPrompt="1"/>
          </p:nvPr>
        </p:nvSpPr>
        <p:spPr>
          <a:xfrm>
            <a:off x="466725" y="1736695"/>
            <a:ext cx="712152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54045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farbig mit Bild 2">
    <p:spTree>
      <p:nvGrpSpPr>
        <p:cNvPr id="1" name=""/>
        <p:cNvGrpSpPr/>
        <p:nvPr/>
      </p:nvGrpSpPr>
      <p:grpSpPr>
        <a:xfrm>
          <a:off x="0" y="0"/>
          <a:ext cx="0" cy="0"/>
          <a:chOff x="0" y="0"/>
          <a:chExt cx="0" cy="0"/>
        </a:xfrm>
      </p:grpSpPr>
      <p:sp>
        <p:nvSpPr>
          <p:cNvPr id="6" name="Rechteck 5"/>
          <p:cNvSpPr/>
          <p:nvPr userDrawn="1"/>
        </p:nvSpPr>
        <p:spPr>
          <a:xfrm>
            <a:off x="0" y="0"/>
            <a:ext cx="8186351" cy="6858000"/>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Myriad Pro" panose="020B0503030403020204" pitchFamily="34" charset="0"/>
            </a:endParaRPr>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4170" r="36813"/>
          <a:stretch/>
        </p:blipFill>
        <p:spPr>
          <a:xfrm>
            <a:off x="8186351" y="0"/>
            <a:ext cx="4005649" cy="6858000"/>
          </a:xfrm>
          <a:prstGeom prst="rect">
            <a:avLst/>
          </a:prstGeom>
        </p:spPr>
      </p:pic>
      <p:sp>
        <p:nvSpPr>
          <p:cNvPr id="17" name="Inhaltsplatzhalter 13"/>
          <p:cNvSpPr>
            <a:spLocks noGrp="1"/>
          </p:cNvSpPr>
          <p:nvPr>
            <p:ph sz="quarter" idx="11" hasCustomPrompt="1"/>
          </p:nvPr>
        </p:nvSpPr>
        <p:spPr>
          <a:xfrm>
            <a:off x="466725" y="1847617"/>
            <a:ext cx="7181535" cy="449868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3" name="Bildplatzhalter 2"/>
          <p:cNvSpPr>
            <a:spLocks noGrp="1"/>
          </p:cNvSpPr>
          <p:nvPr>
            <p:ph type="pic" sz="quarter" idx="12"/>
          </p:nvPr>
        </p:nvSpPr>
        <p:spPr>
          <a:xfrm>
            <a:off x="8186738" y="0"/>
            <a:ext cx="4005262" cy="6858000"/>
          </a:xfrm>
          <a:prstGeom prst="rect">
            <a:avLst/>
          </a:prstGeom>
        </p:spPr>
        <p:txBody>
          <a:bodyPr/>
          <a:lstStyle/>
          <a:p>
            <a:r>
              <a:rPr lang="de-DE"/>
              <a:t>Bild durch Klicken auf Symbol hinzufügen</a:t>
            </a:r>
            <a:endParaRPr lang="de-DE" dirty="0"/>
          </a:p>
        </p:txBody>
      </p:sp>
      <p:sp>
        <p:nvSpPr>
          <p:cNvPr id="4" name="Inhaltsplatzhalter 3"/>
          <p:cNvSpPr>
            <a:spLocks noGrp="1"/>
          </p:cNvSpPr>
          <p:nvPr>
            <p:ph sz="quarter" idx="13" hasCustomPrompt="1"/>
          </p:nvPr>
        </p:nvSpPr>
        <p:spPr>
          <a:xfrm>
            <a:off x="466338" y="908313"/>
            <a:ext cx="7121525" cy="679501"/>
          </a:xfrm>
          <a:prstGeom prst="rect">
            <a:avLst/>
          </a:prstGeom>
        </p:spPr>
        <p:txBody>
          <a:bodyPr>
            <a:noAutofit/>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163791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farbig mit Bild 3">
    <p:spTree>
      <p:nvGrpSpPr>
        <p:cNvPr id="1" name=""/>
        <p:cNvGrpSpPr/>
        <p:nvPr/>
      </p:nvGrpSpPr>
      <p:grpSpPr>
        <a:xfrm>
          <a:off x="0" y="0"/>
          <a:ext cx="0" cy="0"/>
          <a:chOff x="0" y="0"/>
          <a:chExt cx="0" cy="0"/>
        </a:xfrm>
      </p:grpSpPr>
      <p:sp>
        <p:nvSpPr>
          <p:cNvPr id="6" name="Rechteck 5"/>
          <p:cNvSpPr/>
          <p:nvPr userDrawn="1"/>
        </p:nvSpPr>
        <p:spPr>
          <a:xfrm>
            <a:off x="0" y="2417944"/>
            <a:ext cx="12192000" cy="4440057"/>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2" t="25043" r="2917" b="46284"/>
          <a:stretch/>
        </p:blipFill>
        <p:spPr>
          <a:xfrm>
            <a:off x="0" y="-4"/>
            <a:ext cx="12192000" cy="2417944"/>
          </a:xfrm>
          <a:prstGeom prst="rect">
            <a:avLst/>
          </a:prstGeom>
        </p:spPr>
      </p:pic>
      <p:sp>
        <p:nvSpPr>
          <p:cNvPr id="14" name="Inhaltsplatzhalter 13"/>
          <p:cNvSpPr>
            <a:spLocks noGrp="1"/>
          </p:cNvSpPr>
          <p:nvPr>
            <p:ph sz="quarter" idx="11" hasCustomPrompt="1"/>
          </p:nvPr>
        </p:nvSpPr>
        <p:spPr>
          <a:xfrm>
            <a:off x="466725" y="4021585"/>
            <a:ext cx="11153775" cy="235499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ea</a:t>
            </a:r>
            <a:r>
              <a:rPr lang="de-DE" dirty="0">
                <a:solidFill>
                  <a:schemeClr val="bg1"/>
                </a:solidFill>
                <a:latin typeface="Myriad Pro" panose="020B0503030403020204" pitchFamily="34" charset="0"/>
              </a:rPr>
              <a: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16" name="Bildplatzhalter 15"/>
          <p:cNvSpPr>
            <a:spLocks noGrp="1"/>
          </p:cNvSpPr>
          <p:nvPr>
            <p:ph type="pic" sz="quarter" idx="12"/>
          </p:nvPr>
        </p:nvSpPr>
        <p:spPr>
          <a:xfrm>
            <a:off x="0" y="0"/>
            <a:ext cx="12192000" cy="2417763"/>
          </a:xfrm>
          <a:prstGeom prst="rect">
            <a:avLst/>
          </a:prstGeom>
        </p:spPr>
        <p:txBody>
          <a:bodyPr/>
          <a:lstStyle/>
          <a:p>
            <a:r>
              <a:rPr lang="de-DE"/>
              <a:t>Bild durch Klicken auf Symbol hinzufügen</a:t>
            </a:r>
            <a:endParaRPr lang="de-DE" dirty="0"/>
          </a:p>
        </p:txBody>
      </p:sp>
      <p:sp>
        <p:nvSpPr>
          <p:cNvPr id="7" name="Inhaltsplatzhalter 3"/>
          <p:cNvSpPr>
            <a:spLocks noGrp="1"/>
          </p:cNvSpPr>
          <p:nvPr>
            <p:ph sz="quarter" idx="13" hasCustomPrompt="1"/>
          </p:nvPr>
        </p:nvSpPr>
        <p:spPr>
          <a:xfrm>
            <a:off x="466725" y="3082282"/>
            <a:ext cx="1115377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2970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A8DD978-90CB-8A31-2F78-5ECCAE98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192554731"/>
      </p:ext>
    </p:extLst>
  </p:cSld>
  <p:clrMap bg1="lt1" tx1="dk1" bg2="lt2" tx2="dk2" accent1="accent1" accent2="accent2" accent3="accent3" accent4="accent4" accent5="accent5" accent6="accent6" hlink="hlink" folHlink="folHlink"/>
  <p:sldLayoutIdLst>
    <p:sldLayoutId id="2147483668" r:id="rId1"/>
    <p:sldLayoutId id="2147483661" r:id="rId2"/>
    <p:sldLayoutId id="2147483669" r:id="rId3"/>
    <p:sldLayoutId id="2147483665" r:id="rId4"/>
    <p:sldLayoutId id="2147483660" r:id="rId5"/>
    <p:sldLayoutId id="2147483670" r:id="rId6"/>
    <p:sldLayoutId id="2147483651" r:id="rId7"/>
    <p:sldLayoutId id="2147483662" r:id="rId8"/>
    <p:sldLayoutId id="2147483663" r:id="rId9"/>
    <p:sldLayoutId id="2147483666" r:id="rId10"/>
    <p:sldLayoutId id="2147483667" r:id="rId11"/>
    <p:sldLayoutId id="2147483655"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tharinengymnasium.de/wolf/web/Signifikanztest/Signifikanztest1.htm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02.png"/></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GeoGebra/06-UeberbuchungNeu-Veh.ggb"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ybinder.org/v2/gh/RVeh/GeoGebraSekII/HEAD?filepath=Hypothesentest-Ueberbuchung-Veh.ipynb"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20.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6.png"/><Relationship Id="rId7" Type="http://schemas.openxmlformats.org/officeDocument/2006/relationships/image" Target="../media/image4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41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690.png"/><Relationship Id="rId2"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Veh/Hypothesentes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7.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11.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github.com/RVeh/GeoGebraSekII" TargetMode="Externa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6.png"/><Relationship Id="rId7" Type="http://schemas.openxmlformats.org/officeDocument/2006/relationships/image" Target="../media/image15.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0.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A16C4BF-5DD0-F907-A771-430C5B4BCAC0}"/>
              </a:ext>
            </a:extLst>
          </p:cNvPr>
          <p:cNvSpPr txBox="1"/>
          <p:nvPr/>
        </p:nvSpPr>
        <p:spPr>
          <a:xfrm>
            <a:off x="2112579" y="524082"/>
            <a:ext cx="8538429" cy="1754326"/>
          </a:xfrm>
          <a:prstGeom prst="rect">
            <a:avLst/>
          </a:prstGeom>
          <a:noFill/>
        </p:spPr>
        <p:txBody>
          <a:bodyPr wrap="square" rtlCol="0">
            <a:spAutoFit/>
          </a:bodyPr>
          <a:lstStyle/>
          <a:p>
            <a:pPr algn="ctr"/>
            <a:r>
              <a:rPr lang="de-DE" sz="3600" b="1" baseline="0" dirty="0"/>
              <a:t>Stochastik in der Sek II – allgemeinbildend, sinnstiftend, mit und ohne Rezepte zum Abitur</a:t>
            </a:r>
          </a:p>
        </p:txBody>
      </p:sp>
      <p:sp>
        <p:nvSpPr>
          <p:cNvPr id="5" name="Textfeld 4">
            <a:extLst>
              <a:ext uri="{FF2B5EF4-FFF2-40B4-BE49-F238E27FC236}">
                <a16:creationId xmlns:a16="http://schemas.microsoft.com/office/drawing/2014/main" id="{C19E3C3C-9A14-5335-A094-CA2DE449F694}"/>
              </a:ext>
            </a:extLst>
          </p:cNvPr>
          <p:cNvSpPr txBox="1"/>
          <p:nvPr/>
        </p:nvSpPr>
        <p:spPr>
          <a:xfrm>
            <a:off x="4400350" y="2169018"/>
            <a:ext cx="3962886" cy="830997"/>
          </a:xfrm>
          <a:prstGeom prst="rect">
            <a:avLst/>
          </a:prstGeom>
          <a:noFill/>
        </p:spPr>
        <p:txBody>
          <a:bodyPr wrap="square">
            <a:spAutoFit/>
          </a:bodyPr>
          <a:lstStyle/>
          <a:p>
            <a:pPr algn="ctr"/>
            <a:r>
              <a:rPr lang="de-DE" sz="2400" dirty="0"/>
              <a:t>Reimund Vehling</a:t>
            </a:r>
          </a:p>
          <a:p>
            <a:pPr algn="ctr"/>
            <a:r>
              <a:rPr lang="de-DE" sz="2400" dirty="0"/>
              <a:t>14.03.2025</a:t>
            </a:r>
          </a:p>
        </p:txBody>
      </p:sp>
      <p:pic>
        <p:nvPicPr>
          <p:cNvPr id="6" name="Grafik 5" descr="Ein Bild, das Reihe, Diagramm enthält.&#10;&#10;Automatisch generierte Beschreibung">
            <a:extLst>
              <a:ext uri="{FF2B5EF4-FFF2-40B4-BE49-F238E27FC236}">
                <a16:creationId xmlns:a16="http://schemas.microsoft.com/office/drawing/2014/main" id="{F581B35C-A5AF-7150-0123-9C0743B1C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791" y="3695822"/>
            <a:ext cx="4295949" cy="2454828"/>
          </a:xfrm>
          <a:prstGeom prst="rect">
            <a:avLst/>
          </a:prstGeom>
        </p:spPr>
      </p:pic>
      <p:pic>
        <p:nvPicPr>
          <p:cNvPr id="7" name="Grafik 6" descr="Ein Bild, das Text, Screenshot, Schrift, Reihe enthält.&#10;&#10;Automatisch generierte Beschreibung">
            <a:extLst>
              <a:ext uri="{FF2B5EF4-FFF2-40B4-BE49-F238E27FC236}">
                <a16:creationId xmlns:a16="http://schemas.microsoft.com/office/drawing/2014/main" id="{84D0F4DB-13B5-4E3B-8E38-9B4482635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3236" y="1994138"/>
            <a:ext cx="2550959" cy="1189904"/>
          </a:xfrm>
          <a:prstGeom prst="rect">
            <a:avLst/>
          </a:prstGeom>
        </p:spPr>
      </p:pic>
      <p:pic>
        <p:nvPicPr>
          <p:cNvPr id="13" name="Grafik 12" descr="Ein Bild, das Text, Screenshot, Diagramm, Schrift enthält.&#10;&#10;KI-generierte Inhalte können fehlerhaft sein.">
            <a:extLst>
              <a:ext uri="{FF2B5EF4-FFF2-40B4-BE49-F238E27FC236}">
                <a16:creationId xmlns:a16="http://schemas.microsoft.com/office/drawing/2014/main" id="{F1A170F9-44B6-2DBC-254F-66E6D2636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923" y="3602559"/>
            <a:ext cx="3675932" cy="2641354"/>
          </a:xfrm>
          <a:prstGeom prst="rect">
            <a:avLst/>
          </a:prstGeom>
        </p:spPr>
      </p:pic>
      <p:pic>
        <p:nvPicPr>
          <p:cNvPr id="16" name="Grafik 15" descr="Ein Bild, das Text, Reihe, Diagramm, Quittung enthält.&#10;&#10;KI-generierte Inhalte können fehlerhaft sein.">
            <a:extLst>
              <a:ext uri="{FF2B5EF4-FFF2-40B4-BE49-F238E27FC236}">
                <a16:creationId xmlns:a16="http://schemas.microsoft.com/office/drawing/2014/main" id="{FCE0AE9D-F77D-DC8C-552B-52369315B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426" y="1848234"/>
            <a:ext cx="3432924" cy="1754325"/>
          </a:xfrm>
          <a:prstGeom prst="rect">
            <a:avLst/>
          </a:prstGeom>
        </p:spPr>
      </p:pic>
      <p:pic>
        <p:nvPicPr>
          <p:cNvPr id="17" name="Grafik 16" descr="Ein Bild, das Würfel, Würfelspiel enthält.&#10;&#10;Automatisch generierte Beschreibung">
            <a:extLst>
              <a:ext uri="{FF2B5EF4-FFF2-40B4-BE49-F238E27FC236}">
                <a16:creationId xmlns:a16="http://schemas.microsoft.com/office/drawing/2014/main" id="{6663E038-88ED-ED74-349F-8AC68683C506}"/>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589594" y="2980819"/>
            <a:ext cx="1331974" cy="1167899"/>
          </a:xfrm>
          <a:prstGeom prst="rect">
            <a:avLst/>
          </a:prstGeom>
          <a:effectLst>
            <a:glow rad="127000">
              <a:schemeClr val="bg1">
                <a:alpha val="76439"/>
              </a:schemeClr>
            </a:glow>
            <a:softEdge rad="393700"/>
          </a:effectLst>
        </p:spPr>
      </p:pic>
    </p:spTree>
    <p:extLst>
      <p:ext uri="{BB962C8B-B14F-4D97-AF65-F5344CB8AC3E}">
        <p14:creationId xmlns:p14="http://schemas.microsoft.com/office/powerpoint/2010/main" val="180409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Schulbereich: nur 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sp>
        <p:nvSpPr>
          <p:cNvPr id="8" name="Textfeld 7">
            <a:extLst>
              <a:ext uri="{FF2B5EF4-FFF2-40B4-BE49-F238E27FC236}">
                <a16:creationId xmlns:a16="http://schemas.microsoft.com/office/drawing/2014/main" id="{BDAE89FF-02C3-16D4-3DFD-B021DD9DCF08}"/>
              </a:ext>
            </a:extLst>
          </p:cNvPr>
          <p:cNvSpPr txBox="1"/>
          <p:nvPr/>
        </p:nvSpPr>
        <p:spPr>
          <a:xfrm>
            <a:off x="6705886" y="1951672"/>
            <a:ext cx="4819469" cy="2954655"/>
          </a:xfrm>
          <a:prstGeom prst="rect">
            <a:avLst/>
          </a:prstGeom>
          <a:solidFill>
            <a:schemeClr val="bg1">
              <a:lumMod val="95000"/>
            </a:schemeClr>
          </a:solidFill>
        </p:spPr>
        <p:txBody>
          <a:bodyPr wrap="square">
            <a:spAutoFit/>
          </a:bodyPr>
          <a:lstStyle/>
          <a:p>
            <a:r>
              <a:rPr lang="de-DE" sz="1600" dirty="0">
                <a:effectLst/>
              </a:rPr>
              <a:t>Sind Signifikanztests in der Schule überhaupt sinnvoll? Ich fürchte, Aussagen wie ”Ich lehne </a:t>
            </a:r>
            <a:r>
              <a:rPr lang="de-DE" sz="1600" i="1" dirty="0">
                <a:effectLst/>
              </a:rPr>
              <a:t>H </a:t>
            </a:r>
            <a:r>
              <a:rPr lang="de-DE" sz="1600" dirty="0">
                <a:effectLst/>
              </a:rPr>
              <a:t>auf einem Signifikanzniveau von 5% ab“ werden in unserer Gesellschaft immer wieder dazu benutzt, mathematisch fundierte Erkenntnisse vorzugaukeln. Solange Zahlen für pseudo-mathematische Argumente missbraucht werden, solange sollte der Mathematik- Unterricht darüber aufklären, wie wenig zum Beispiel ein Signifikanzniveau aussagt.</a:t>
            </a:r>
          </a:p>
          <a:p>
            <a:r>
              <a:rPr lang="de-DE" sz="1400" i="1" dirty="0"/>
              <a:t>Entnommen aus: </a:t>
            </a:r>
            <a:r>
              <a:rPr lang="de-DE" sz="1400" i="1" dirty="0" err="1"/>
              <a:t>Mossburger</a:t>
            </a:r>
            <a:r>
              <a:rPr lang="de-DE" sz="1400" i="1" dirty="0"/>
              <a:t>, M.: </a:t>
            </a:r>
            <a:r>
              <a:rPr lang="de-DE" sz="1400" i="1" dirty="0">
                <a:effectLst/>
              </a:rPr>
              <a:t>Unklare Begriffe und Wunschdenken bei Signifikanztests. </a:t>
            </a:r>
            <a:r>
              <a:rPr lang="de-DE" sz="1400" i="1" dirty="0"/>
              <a:t>Stochastik in der Schule 34 (2014) 1, S. 7</a:t>
            </a:r>
            <a:r>
              <a:rPr lang="de-DE" sz="1400" i="1" dirty="0">
                <a:effectLst/>
              </a:rPr>
              <a:t> </a:t>
            </a:r>
            <a:endParaRPr lang="de-DE" sz="1400" i="1" dirty="0"/>
          </a:p>
        </p:txBody>
      </p:sp>
    </p:spTree>
    <p:extLst>
      <p:ext uri="{BB962C8B-B14F-4D97-AF65-F5344CB8AC3E}">
        <p14:creationId xmlns:p14="http://schemas.microsoft.com/office/powerpoint/2010/main" val="399817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384423" y="2010406"/>
            <a:ext cx="4995833" cy="1754326"/>
          </a:xfrm>
          <a:prstGeom prst="rect">
            <a:avLst/>
          </a:prstGeom>
          <a:noFill/>
        </p:spPr>
        <p:txBody>
          <a:bodyPr wrap="square" rtlCol="0">
            <a:spAutoFit/>
          </a:bodyPr>
          <a:lstStyle/>
          <a:p>
            <a:r>
              <a:rPr lang="de-DE" b="1" dirty="0"/>
              <a:t>Welchen Einstiegsimpuls soll ich nehmen?</a:t>
            </a:r>
          </a:p>
          <a:p>
            <a:pPr marL="285750" indent="-285750">
              <a:buFont typeface="Arial" panose="020B0604020202020204" pitchFamily="34" charset="0"/>
              <a:buChar char="•"/>
            </a:pPr>
            <a:r>
              <a:rPr lang="de-DE" dirty="0"/>
              <a:t>Ist der Würfel gezinkt?</a:t>
            </a:r>
          </a:p>
          <a:p>
            <a:pPr marL="285750" indent="-285750">
              <a:buFont typeface="Arial" panose="020B0604020202020204" pitchFamily="34" charset="0"/>
              <a:buChar char="•"/>
            </a:pPr>
            <a:r>
              <a:rPr lang="de-DE" dirty="0"/>
              <a:t>Der Würfel ist gezinkt.</a:t>
            </a:r>
          </a:p>
          <a:p>
            <a:pPr marL="285750" indent="-285750">
              <a:buFont typeface="Arial" panose="020B0604020202020204" pitchFamily="34" charset="0"/>
              <a:buChar char="•"/>
            </a:pPr>
            <a:r>
              <a:rPr lang="de-DE" dirty="0"/>
              <a:t>Hypothese: Der Würfel ist gezinkt.</a:t>
            </a:r>
          </a:p>
          <a:p>
            <a:pPr marL="285750" indent="-285750">
              <a:buFont typeface="Arial" panose="020B0604020202020204" pitchFamily="34" charset="0"/>
              <a:buChar char="•"/>
            </a:pPr>
            <a:r>
              <a:rPr lang="de-DE" dirty="0"/>
              <a:t>Hypothese: Der Würfel ist nicht gezinkt</a:t>
            </a:r>
          </a:p>
          <a:p>
            <a:pPr marL="285750" indent="-285750">
              <a:buFont typeface="Arial" panose="020B0604020202020204" pitchFamily="34" charset="0"/>
              <a:buChar char="•"/>
            </a:pPr>
            <a:r>
              <a:rPr lang="de-DE" dirty="0"/>
              <a:t>… </a:t>
            </a:r>
          </a:p>
        </p:txBody>
      </p:sp>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888" y="2344703"/>
            <a:ext cx="1786212" cy="1566184"/>
          </a:xfrm>
          <a:prstGeom prst="rect">
            <a:avLst/>
          </a:prstGeom>
          <a:effectLst>
            <a:glow rad="127000">
              <a:schemeClr val="bg1">
                <a:alpha val="48000"/>
              </a:schemeClr>
            </a:glow>
            <a:softEdge rad="393700"/>
          </a:effectLst>
        </p:spPr>
      </p:pic>
      <p:sp>
        <p:nvSpPr>
          <p:cNvPr id="2" name="Inhaltsplatzhalter 4">
            <a:extLst>
              <a:ext uri="{FF2B5EF4-FFF2-40B4-BE49-F238E27FC236}">
                <a16:creationId xmlns:a16="http://schemas.microsoft.com/office/drawing/2014/main" id="{D049831E-76EF-4D78-C550-8450DA15AC4E}"/>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369147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182" y="1188126"/>
            <a:ext cx="1231104" cy="1079455"/>
          </a:xfrm>
          <a:prstGeom prst="rect">
            <a:avLst/>
          </a:prstGeom>
          <a:effectLst>
            <a:glow rad="127000">
              <a:schemeClr val="bg1">
                <a:alpha val="48000"/>
              </a:schemeClr>
            </a:glow>
            <a:softEdge rad="393700"/>
          </a:effectLst>
        </p:spPr>
      </p:pic>
      <p:sp>
        <p:nvSpPr>
          <p:cNvPr id="21" name="Textfeld 20">
            <a:extLst>
              <a:ext uri="{FF2B5EF4-FFF2-40B4-BE49-F238E27FC236}">
                <a16:creationId xmlns:a16="http://schemas.microsoft.com/office/drawing/2014/main" id="{828246C8-2E3F-E26E-59A9-A1D551892F29}"/>
              </a:ext>
            </a:extLst>
          </p:cNvPr>
          <p:cNvSpPr txBox="1"/>
          <p:nvPr/>
        </p:nvSpPr>
        <p:spPr>
          <a:xfrm>
            <a:off x="1491916" y="1381118"/>
            <a:ext cx="5424242" cy="369332"/>
          </a:xfrm>
          <a:prstGeom prst="rect">
            <a:avLst/>
          </a:prstGeom>
          <a:noFill/>
        </p:spPr>
        <p:txBody>
          <a:bodyPr wrap="none" rtlCol="0">
            <a:spAutoFit/>
          </a:bodyPr>
          <a:lstStyle/>
          <a:p>
            <a:r>
              <a:rPr lang="de-DE" b="1" dirty="0"/>
              <a:t>Experiment: Spiel mit regulären und gezinkten Würfeln</a:t>
            </a:r>
          </a:p>
        </p:txBody>
      </p:sp>
      <p:sp>
        <p:nvSpPr>
          <p:cNvPr id="3" name="Textfeld 2">
            <a:extLst>
              <a:ext uri="{FF2B5EF4-FFF2-40B4-BE49-F238E27FC236}">
                <a16:creationId xmlns:a16="http://schemas.microsoft.com/office/drawing/2014/main" id="{D4D0F92F-5207-B092-F7EA-12CECF321C30}"/>
              </a:ext>
            </a:extLst>
          </p:cNvPr>
          <p:cNvSpPr txBox="1"/>
          <p:nvPr/>
        </p:nvSpPr>
        <p:spPr>
          <a:xfrm>
            <a:off x="1491916" y="1821101"/>
            <a:ext cx="3905997" cy="1323439"/>
          </a:xfrm>
          <a:prstGeom prst="rect">
            <a:avLst/>
          </a:prstGeom>
          <a:noFill/>
        </p:spPr>
        <p:txBody>
          <a:bodyPr wrap="square" rtlCol="0">
            <a:spAutoFit/>
          </a:bodyPr>
          <a:lstStyle/>
          <a:p>
            <a:r>
              <a:rPr lang="de-DE" sz="1600" dirty="0"/>
              <a:t>Ziel: Grundkonzepte, Begriffe sowie die Methode von Hypothesentests durch praktische Erfahrung ergründen</a:t>
            </a:r>
          </a:p>
          <a:p>
            <a:r>
              <a:rPr lang="de-DE" sz="1600" dirty="0"/>
              <a:t>Material: drei Arten von Würfeln</a:t>
            </a:r>
            <a:r>
              <a:rPr lang="de-DE" sz="1600" dirty="0">
                <a:sym typeface="Wingdings" pitchFamily="2" charset="2"/>
              </a:rPr>
              <a:t> (reguläre, leicht verzerrte, stark verzerrte (3D-Drucker)</a:t>
            </a:r>
            <a:endParaRPr lang="de-DE" sz="1600" dirty="0"/>
          </a:p>
        </p:txBody>
      </p:sp>
      <p:sp>
        <p:nvSpPr>
          <p:cNvPr id="4" name="Textfeld 3">
            <a:extLst>
              <a:ext uri="{FF2B5EF4-FFF2-40B4-BE49-F238E27FC236}">
                <a16:creationId xmlns:a16="http://schemas.microsoft.com/office/drawing/2014/main" id="{4A5F6126-3A3B-0B6C-A7D8-22592ED8DE42}"/>
              </a:ext>
            </a:extLst>
          </p:cNvPr>
          <p:cNvSpPr txBox="1"/>
          <p:nvPr/>
        </p:nvSpPr>
        <p:spPr>
          <a:xfrm>
            <a:off x="1539787" y="3314935"/>
            <a:ext cx="3858126" cy="1077218"/>
          </a:xfrm>
          <a:prstGeom prst="rect">
            <a:avLst/>
          </a:prstGeom>
          <a:noFill/>
        </p:spPr>
        <p:txBody>
          <a:bodyPr wrap="square" rtlCol="0">
            <a:spAutoFit/>
          </a:bodyPr>
          <a:lstStyle/>
          <a:p>
            <a:r>
              <a:rPr lang="de-DE" sz="1600" b="1" dirty="0"/>
              <a:t>Schritt 0: In die Hand nehmen</a:t>
            </a:r>
          </a:p>
          <a:p>
            <a:r>
              <a:rPr lang="de-DE" sz="1600" dirty="0"/>
              <a:t>Jede Gruppe erhält per Zufallsprinzip einen Würfel, den sie (irgendwie untersuchen, ohne schon zu würfeln.</a:t>
            </a:r>
          </a:p>
        </p:txBody>
      </p:sp>
      <p:sp>
        <p:nvSpPr>
          <p:cNvPr id="5" name="Textfeld 4">
            <a:extLst>
              <a:ext uri="{FF2B5EF4-FFF2-40B4-BE49-F238E27FC236}">
                <a16:creationId xmlns:a16="http://schemas.microsoft.com/office/drawing/2014/main" id="{D6E0ED5E-6679-D864-47A7-605BDFC49A8B}"/>
              </a:ext>
            </a:extLst>
          </p:cNvPr>
          <p:cNvSpPr txBox="1"/>
          <p:nvPr/>
        </p:nvSpPr>
        <p:spPr>
          <a:xfrm>
            <a:off x="1539787" y="4534474"/>
            <a:ext cx="3858126" cy="1569660"/>
          </a:xfrm>
          <a:prstGeom prst="rect">
            <a:avLst/>
          </a:prstGeom>
          <a:noFill/>
        </p:spPr>
        <p:txBody>
          <a:bodyPr wrap="square" rtlCol="0">
            <a:spAutoFit/>
          </a:bodyPr>
          <a:lstStyle/>
          <a:p>
            <a:r>
              <a:rPr lang="de-DE" sz="1600" b="1" dirty="0"/>
              <a:t>Schritt 1: mehrfach werfen (50-mal)</a:t>
            </a:r>
          </a:p>
          <a:p>
            <a:r>
              <a:rPr lang="de-DE" sz="1600" dirty="0"/>
              <a:t>Jede Gruppe erhält per Zufallsprinzip einen Würfel, den sie (irgendwie untersuchen, ohne schon zu würfeln.</a:t>
            </a:r>
            <a:br>
              <a:rPr lang="de-DE" sz="1600" dirty="0"/>
            </a:br>
            <a:r>
              <a:rPr lang="de-DE" sz="1600" dirty="0"/>
              <a:t>Grundlegende Annahme: Würfel ist regulär</a:t>
            </a:r>
          </a:p>
          <a:p>
            <a:r>
              <a:rPr lang="de-DE" sz="1600" dirty="0"/>
              <a:t>Warum? Das muss diskutiert werden.</a:t>
            </a:r>
          </a:p>
        </p:txBody>
      </p:sp>
      <p:sp>
        <p:nvSpPr>
          <p:cNvPr id="6" name="Textfeld 5">
            <a:extLst>
              <a:ext uri="{FF2B5EF4-FFF2-40B4-BE49-F238E27FC236}">
                <a16:creationId xmlns:a16="http://schemas.microsoft.com/office/drawing/2014/main" id="{83EDF059-DEDB-C857-9E22-21B91221AD40}"/>
              </a:ext>
            </a:extLst>
          </p:cNvPr>
          <p:cNvSpPr txBox="1"/>
          <p:nvPr/>
        </p:nvSpPr>
        <p:spPr>
          <a:xfrm>
            <a:off x="6259802" y="2421774"/>
            <a:ext cx="3858126" cy="584775"/>
          </a:xfrm>
          <a:prstGeom prst="rect">
            <a:avLst/>
          </a:prstGeom>
          <a:noFill/>
        </p:spPr>
        <p:txBody>
          <a:bodyPr wrap="square" rtlCol="0">
            <a:spAutoFit/>
          </a:bodyPr>
          <a:lstStyle/>
          <a:p>
            <a:r>
              <a:rPr lang="de-DE" sz="1600" b="1" dirty="0"/>
              <a:t>Schritt 2: grafisch auswerten</a:t>
            </a:r>
          </a:p>
          <a:p>
            <a:r>
              <a:rPr lang="de-DE" sz="1600" dirty="0"/>
              <a:t>Tabelle und Diagramm</a:t>
            </a:r>
          </a:p>
        </p:txBody>
      </p:sp>
      <p:sp>
        <p:nvSpPr>
          <p:cNvPr id="7" name="Textfeld 6">
            <a:extLst>
              <a:ext uri="{FF2B5EF4-FFF2-40B4-BE49-F238E27FC236}">
                <a16:creationId xmlns:a16="http://schemas.microsoft.com/office/drawing/2014/main" id="{6680953E-100C-61B3-8C14-77EFCE3D6580}"/>
              </a:ext>
            </a:extLst>
          </p:cNvPr>
          <p:cNvSpPr txBox="1"/>
          <p:nvPr/>
        </p:nvSpPr>
        <p:spPr>
          <a:xfrm>
            <a:off x="6259802" y="3314935"/>
            <a:ext cx="4392411" cy="1077218"/>
          </a:xfrm>
          <a:prstGeom prst="rect">
            <a:avLst/>
          </a:prstGeom>
          <a:noFill/>
        </p:spPr>
        <p:txBody>
          <a:bodyPr wrap="square" rtlCol="0">
            <a:spAutoFit/>
          </a:bodyPr>
          <a:lstStyle/>
          <a:p>
            <a:r>
              <a:rPr lang="de-DE" sz="1600" b="1" dirty="0"/>
              <a:t>Schritt 3: erste Annahmen nur mit eigenen Daten</a:t>
            </a:r>
          </a:p>
          <a:p>
            <a:r>
              <a:rPr lang="de-DE" sz="1600" dirty="0"/>
              <a:t>erste Annahmen treffen</a:t>
            </a:r>
          </a:p>
          <a:p>
            <a:r>
              <a:rPr lang="de-DE" sz="1600" dirty="0"/>
              <a:t>Austausch mit dem anderen Gruppen</a:t>
            </a:r>
          </a:p>
          <a:p>
            <a:r>
              <a:rPr lang="de-DE" sz="1600" dirty="0"/>
              <a:t>Ziel:  geeignetes Maß finden</a:t>
            </a:r>
          </a:p>
        </p:txBody>
      </p:sp>
      <p:sp>
        <p:nvSpPr>
          <p:cNvPr id="8" name="Textfeld 7">
            <a:extLst>
              <a:ext uri="{FF2B5EF4-FFF2-40B4-BE49-F238E27FC236}">
                <a16:creationId xmlns:a16="http://schemas.microsoft.com/office/drawing/2014/main" id="{08FC3989-28D9-6848-1671-8E0C04C1F195}"/>
              </a:ext>
            </a:extLst>
          </p:cNvPr>
          <p:cNvSpPr txBox="1"/>
          <p:nvPr/>
        </p:nvSpPr>
        <p:spPr>
          <a:xfrm>
            <a:off x="6259802" y="4534474"/>
            <a:ext cx="4467192" cy="1077218"/>
          </a:xfrm>
          <a:prstGeom prst="rect">
            <a:avLst/>
          </a:prstGeom>
          <a:noFill/>
        </p:spPr>
        <p:txBody>
          <a:bodyPr wrap="square" rtlCol="0">
            <a:spAutoFit/>
          </a:bodyPr>
          <a:lstStyle/>
          <a:p>
            <a:r>
              <a:rPr lang="de-DE" sz="1600" b="1" dirty="0"/>
              <a:t>Schritt 4: endgültige Entscheidung treffen</a:t>
            </a:r>
          </a:p>
          <a:p>
            <a:r>
              <a:rPr lang="de-DE" sz="1600" dirty="0"/>
              <a:t>zentral: mögliche Konsequenzen der Entscheidung diskutieren (Hinführung zum Fehler 1. und 2. Art)</a:t>
            </a:r>
          </a:p>
          <a:p>
            <a:r>
              <a:rPr lang="de-DE" sz="1600" dirty="0"/>
              <a:t>Zusatz: Simulationen – mehr als 50-mal werfen</a:t>
            </a:r>
          </a:p>
        </p:txBody>
      </p:sp>
      <p:sp>
        <p:nvSpPr>
          <p:cNvPr id="11" name="Textfeld 10">
            <a:extLst>
              <a:ext uri="{FF2B5EF4-FFF2-40B4-BE49-F238E27FC236}">
                <a16:creationId xmlns:a16="http://schemas.microsoft.com/office/drawing/2014/main" id="{EB0B4CA5-7944-8F3E-2C46-853ACC0E6233}"/>
              </a:ext>
            </a:extLst>
          </p:cNvPr>
          <p:cNvSpPr txBox="1"/>
          <p:nvPr/>
        </p:nvSpPr>
        <p:spPr>
          <a:xfrm>
            <a:off x="1539787" y="6104134"/>
            <a:ext cx="10250905" cy="276999"/>
          </a:xfrm>
          <a:prstGeom prst="rect">
            <a:avLst/>
          </a:prstGeom>
          <a:noFill/>
        </p:spPr>
        <p:txBody>
          <a:bodyPr wrap="square" rtlCol="0">
            <a:spAutoFit/>
          </a:bodyPr>
          <a:lstStyle/>
          <a:p>
            <a:r>
              <a:rPr lang="de-DE" sz="1200" dirty="0"/>
              <a:t>s. </a:t>
            </a:r>
            <a:r>
              <a:rPr lang="de-DE" sz="1200" dirty="0" err="1"/>
              <a:t>Borovcnik</a:t>
            </a:r>
            <a:r>
              <a:rPr lang="de-DE" sz="1200" dirty="0"/>
              <a:t>, M. et al. (2020): Experimente zur Einführung von Ideen und Denkweisen statistischer Interferenz im Gymnasium. Stochastik in der Schule 40 (2020) 1</a:t>
            </a:r>
          </a:p>
        </p:txBody>
      </p:sp>
      <p:sp>
        <p:nvSpPr>
          <p:cNvPr id="2" name="Inhaltsplatzhalter 4">
            <a:extLst>
              <a:ext uri="{FF2B5EF4-FFF2-40B4-BE49-F238E27FC236}">
                <a16:creationId xmlns:a16="http://schemas.microsoft.com/office/drawing/2014/main" id="{A7DA4988-0779-8F2B-BF7B-F4B32C223CDD}"/>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161304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13" name="Grafik 12" descr="Ein Bild, das Text, Screenshot, Software enthält.&#10;&#10;Automatisch generierte Beschreibung">
            <a:extLst>
              <a:ext uri="{FF2B5EF4-FFF2-40B4-BE49-F238E27FC236}">
                <a16:creationId xmlns:a16="http://schemas.microsoft.com/office/drawing/2014/main" id="{11B716B8-22E6-DD9E-64A8-40D020F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191" y="1313620"/>
            <a:ext cx="5156947" cy="4387516"/>
          </a:xfrm>
          <a:prstGeom prst="rect">
            <a:avLst/>
          </a:prstGeom>
        </p:spPr>
      </p:pic>
      <p:sp>
        <p:nvSpPr>
          <p:cNvPr id="20" name="Textfeld 19">
            <a:extLst>
              <a:ext uri="{FF2B5EF4-FFF2-40B4-BE49-F238E27FC236}">
                <a16:creationId xmlns:a16="http://schemas.microsoft.com/office/drawing/2014/main" id="{BF384D78-F8E3-BF5A-1076-750139D4DB07}"/>
              </a:ext>
            </a:extLst>
          </p:cNvPr>
          <p:cNvSpPr txBox="1"/>
          <p:nvPr/>
        </p:nvSpPr>
        <p:spPr>
          <a:xfrm>
            <a:off x="3775587" y="5688073"/>
            <a:ext cx="5763185" cy="461665"/>
          </a:xfrm>
          <a:prstGeom prst="rect">
            <a:avLst/>
          </a:prstGeom>
          <a:noFill/>
        </p:spPr>
        <p:txBody>
          <a:bodyPr wrap="square">
            <a:spAutoFit/>
          </a:bodyPr>
          <a:lstStyle/>
          <a:p>
            <a:r>
              <a:rPr lang="de-DE" sz="1200" dirty="0">
                <a:hlinkClick r:id="rId3"/>
              </a:rPr>
              <a:t>https://www.katharinengymnasium.de/wolf/web/Signifikanztest/Signifikanztest1.html</a:t>
            </a:r>
            <a:endParaRPr lang="de-DE" sz="1200" dirty="0"/>
          </a:p>
          <a:p>
            <a:r>
              <a:rPr lang="de-DE" sz="1200" dirty="0"/>
              <a:t>Erstellt von C. Wolfseher</a:t>
            </a:r>
          </a:p>
        </p:txBody>
      </p:sp>
      <p:sp>
        <p:nvSpPr>
          <p:cNvPr id="5" name="Inhaltsplatzhalter 4">
            <a:extLst>
              <a:ext uri="{FF2B5EF4-FFF2-40B4-BE49-F238E27FC236}">
                <a16:creationId xmlns:a16="http://schemas.microsoft.com/office/drawing/2014/main" id="{8229ADAA-D907-70A4-8342-0A993C22B769}"/>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04230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062982" y="1454143"/>
            <a:ext cx="4347988" cy="830997"/>
          </a:xfrm>
          <a:prstGeom prst="rect">
            <a:avLst/>
          </a:prstGeom>
          <a:noFill/>
        </p:spPr>
        <p:txBody>
          <a:bodyPr wrap="square" rtlCol="0">
            <a:spAutoFit/>
          </a:bodyPr>
          <a:lstStyle/>
          <a:p>
            <a:r>
              <a:rPr lang="de-DE" sz="1600" b="1" dirty="0"/>
              <a:t>Wie könnte ein Einstiegsimpuls hier aussehen?</a:t>
            </a:r>
          </a:p>
          <a:p>
            <a:pPr marL="285750" indent="-285750">
              <a:buFont typeface="Wingdings" pitchFamily="2" charset="2"/>
              <a:buChar char="Ø"/>
            </a:pPr>
            <a:r>
              <a:rPr lang="de-DE" sz="1600" dirty="0"/>
              <a:t>Ich kann hellsehen</a:t>
            </a:r>
          </a:p>
          <a:p>
            <a:pPr marL="285750" indent="-285750">
              <a:buFont typeface="Wingdings" pitchFamily="2" charset="2"/>
              <a:buChar char="Ø"/>
            </a:pPr>
            <a:r>
              <a:rPr lang="de-DE" sz="1600" dirty="0"/>
              <a:t>Kannst du hellsehen?</a:t>
            </a:r>
          </a:p>
        </p:txBody>
      </p:sp>
      <p:pic>
        <p:nvPicPr>
          <p:cNvPr id="3" name="Grafik 2" descr="Ein Bild, das Text, Screenshot, Software, Computer enthält.&#10;&#10;Automatisch generierte Beschreibung">
            <a:extLst>
              <a:ext uri="{FF2B5EF4-FFF2-40B4-BE49-F238E27FC236}">
                <a16:creationId xmlns:a16="http://schemas.microsoft.com/office/drawing/2014/main" id="{36C13539-C9A2-6964-2CD9-9483A5735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82" y="2625674"/>
            <a:ext cx="3502106" cy="2520000"/>
          </a:xfrm>
          <a:prstGeom prst="rect">
            <a:avLst/>
          </a:prstGeom>
        </p:spPr>
      </p:pic>
      <p:pic>
        <p:nvPicPr>
          <p:cNvPr id="5" name="Grafik 4" descr="Ein Bild, das Text, Screenshot, Software, Computersymbol enthält.&#10;&#10;Automatisch generierte Beschreibung">
            <a:extLst>
              <a:ext uri="{FF2B5EF4-FFF2-40B4-BE49-F238E27FC236}">
                <a16:creationId xmlns:a16="http://schemas.microsoft.com/office/drawing/2014/main" id="{BF45173B-73D4-E194-77D3-A789230BB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538" y="2625674"/>
            <a:ext cx="3502106" cy="2520000"/>
          </a:xfrm>
          <a:prstGeom prst="rect">
            <a:avLst/>
          </a:prstGeom>
        </p:spPr>
      </p:pic>
      <p:pic>
        <p:nvPicPr>
          <p:cNvPr id="7" name="Grafik 6" descr="Ein Bild, das Text, Screenshot, Software, Computer enthält.&#10;&#10;Automatisch generierte Beschreibung">
            <a:extLst>
              <a:ext uri="{FF2B5EF4-FFF2-40B4-BE49-F238E27FC236}">
                <a16:creationId xmlns:a16="http://schemas.microsoft.com/office/drawing/2014/main" id="{4D0F4629-33B4-4EEB-8066-9CA998C20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094" y="2625674"/>
            <a:ext cx="3502106" cy="2520000"/>
          </a:xfrm>
          <a:prstGeom prst="rect">
            <a:avLst/>
          </a:prstGeom>
        </p:spPr>
      </p:pic>
      <p:sp>
        <p:nvSpPr>
          <p:cNvPr id="4" name="Inhaltsplatzhalter 4">
            <a:extLst>
              <a:ext uri="{FF2B5EF4-FFF2-40B4-BE49-F238E27FC236}">
                <a16:creationId xmlns:a16="http://schemas.microsoft.com/office/drawing/2014/main" id="{D7E45695-EBC0-DA46-BE78-0612E7994445}"/>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785788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73DFB063-C2B7-B106-6841-D84FA2659CAC}"/>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Minute schätzen – Hypothesentest einmal anders</a:t>
            </a:r>
            <a:endParaRPr lang="de-DE" sz="2800" dirty="0">
              <a:latin typeface="+mn-lt"/>
            </a:endParaRPr>
          </a:p>
          <a:p>
            <a:pPr algn="ctr"/>
            <a:endParaRPr lang="de-DE" dirty="0"/>
          </a:p>
        </p:txBody>
      </p:sp>
      <p:pic>
        <p:nvPicPr>
          <p:cNvPr id="8" name="Grafik 7" descr="Ein Bild, das Kleidung, Bildung, Person, Mobiliar enthält.&#10;&#10;Automatisch generierte Beschreibung">
            <a:extLst>
              <a:ext uri="{FF2B5EF4-FFF2-40B4-BE49-F238E27FC236}">
                <a16:creationId xmlns:a16="http://schemas.microsoft.com/office/drawing/2014/main" id="{41EEE8D5-85BE-FF55-3244-1F3796164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25" y="2216150"/>
            <a:ext cx="3771900" cy="2425700"/>
          </a:xfrm>
          <a:prstGeom prst="rect">
            <a:avLst/>
          </a:prstGeom>
        </p:spPr>
      </p:pic>
      <p:sp>
        <p:nvSpPr>
          <p:cNvPr id="9" name="Textfeld 8">
            <a:extLst>
              <a:ext uri="{FF2B5EF4-FFF2-40B4-BE49-F238E27FC236}">
                <a16:creationId xmlns:a16="http://schemas.microsoft.com/office/drawing/2014/main" id="{10C704D8-AAED-8111-9537-74ECE500771C}"/>
              </a:ext>
            </a:extLst>
          </p:cNvPr>
          <p:cNvSpPr txBox="1"/>
          <p:nvPr/>
        </p:nvSpPr>
        <p:spPr>
          <a:xfrm>
            <a:off x="1330925" y="1781691"/>
            <a:ext cx="3771900" cy="369332"/>
          </a:xfrm>
          <a:prstGeom prst="rect">
            <a:avLst/>
          </a:prstGeom>
          <a:noFill/>
        </p:spPr>
        <p:txBody>
          <a:bodyPr wrap="square" rtlCol="0">
            <a:spAutoFit/>
          </a:bodyPr>
          <a:lstStyle/>
          <a:p>
            <a:r>
              <a:rPr lang="de-DE" dirty="0"/>
              <a:t>Mein toller LK im Matheunterricht …</a:t>
            </a:r>
          </a:p>
        </p:txBody>
      </p:sp>
      <p:sp>
        <p:nvSpPr>
          <p:cNvPr id="10" name="Textfeld 9">
            <a:extLst>
              <a:ext uri="{FF2B5EF4-FFF2-40B4-BE49-F238E27FC236}">
                <a16:creationId xmlns:a16="http://schemas.microsoft.com/office/drawing/2014/main" id="{733D63F9-F588-A267-B2D7-7B61AF01CD09}"/>
              </a:ext>
            </a:extLst>
          </p:cNvPr>
          <p:cNvSpPr txBox="1"/>
          <p:nvPr/>
        </p:nvSpPr>
        <p:spPr>
          <a:xfrm>
            <a:off x="5691836" y="1342554"/>
            <a:ext cx="5948229" cy="2346796"/>
          </a:xfrm>
          <a:prstGeom prst="rect">
            <a:avLst/>
          </a:prstGeom>
          <a:noFill/>
        </p:spPr>
        <p:txBody>
          <a:bodyPr wrap="square" rtlCol="0">
            <a:spAutoFit/>
          </a:bodyPr>
          <a:lstStyle/>
          <a:p>
            <a:r>
              <a:rPr lang="de-DE" b="1" dirty="0"/>
              <a:t>Aus Erfahrung lernen – kann man das „beweisen“?</a:t>
            </a:r>
          </a:p>
          <a:p>
            <a:endParaRPr lang="de-DE" dirty="0"/>
          </a:p>
          <a:p>
            <a:pPr>
              <a:spcAft>
                <a:spcPts val="300"/>
              </a:spcAft>
            </a:pPr>
            <a:r>
              <a:rPr lang="de-DE" b="1" dirty="0"/>
              <a:t>Hypothese:</a:t>
            </a:r>
            <a:r>
              <a:rPr lang="de-DE" dirty="0"/>
              <a:t> Beim 2. Versuch, eine Minute zu schätzen, wird man besser. </a:t>
            </a:r>
          </a:p>
          <a:p>
            <a:r>
              <a:rPr lang="de-DE" b="1" dirty="0"/>
              <a:t>Experiment:</a:t>
            </a:r>
          </a:p>
          <a:p>
            <a:pPr>
              <a:spcAft>
                <a:spcPts val="300"/>
              </a:spcAft>
            </a:pPr>
            <a:r>
              <a:rPr lang="de-DE" sz="1800" dirty="0">
                <a:effectLst/>
                <a:latin typeface="SourceSansPro"/>
              </a:rPr>
              <a:t>Jede Person legt mit geschlossenen Augen den Kopf auf die Bank. Nach einer Minute wird die Abweichung von einer Minute notiert. Danach </a:t>
            </a:r>
            <a:r>
              <a:rPr lang="de-DE" dirty="0">
                <a:latin typeface="SourceSansPro"/>
              </a:rPr>
              <a:t>noch einmal.</a:t>
            </a:r>
          </a:p>
        </p:txBody>
      </p:sp>
      <p:pic>
        <p:nvPicPr>
          <p:cNvPr id="15" name="Grafik 14" descr="Ein Bild, das Reihe, Diagramm, Screenshot enthält.&#10;&#10;Automatisch generierte Beschreibung">
            <a:extLst>
              <a:ext uri="{FF2B5EF4-FFF2-40B4-BE49-F238E27FC236}">
                <a16:creationId xmlns:a16="http://schemas.microsoft.com/office/drawing/2014/main" id="{5F7F02DA-557F-A881-1BA3-03F5D28F7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614" y="4529469"/>
            <a:ext cx="3210109" cy="1282508"/>
          </a:xfrm>
          <a:prstGeom prst="rect">
            <a:avLst/>
          </a:prstGeom>
        </p:spPr>
      </p:pic>
      <p:graphicFrame>
        <p:nvGraphicFramePr>
          <p:cNvPr id="17" name="Tabelle 16">
            <a:extLst>
              <a:ext uri="{FF2B5EF4-FFF2-40B4-BE49-F238E27FC236}">
                <a16:creationId xmlns:a16="http://schemas.microsoft.com/office/drawing/2014/main" id="{057EDD17-B185-017E-D65C-EC55AAF903B0}"/>
              </a:ext>
            </a:extLst>
          </p:cNvPr>
          <p:cNvGraphicFramePr>
            <a:graphicFrameLocks noGrp="1"/>
          </p:cNvGraphicFramePr>
          <p:nvPr/>
        </p:nvGraphicFramePr>
        <p:xfrm>
          <a:off x="5827761" y="4102935"/>
          <a:ext cx="2068208" cy="2087802"/>
        </p:xfrm>
        <a:graphic>
          <a:graphicData uri="http://schemas.openxmlformats.org/drawingml/2006/table">
            <a:tbl>
              <a:tblPr firstRow="1" bandRow="1">
                <a:tableStyleId>{5C22544A-7EE6-4342-B048-85BDC9FD1C3A}</a:tableStyleId>
              </a:tblPr>
              <a:tblGrid>
                <a:gridCol w="460990">
                  <a:extLst>
                    <a:ext uri="{9D8B030D-6E8A-4147-A177-3AD203B41FA5}">
                      <a16:colId xmlns:a16="http://schemas.microsoft.com/office/drawing/2014/main" val="823958167"/>
                    </a:ext>
                  </a:extLst>
                </a:gridCol>
                <a:gridCol w="437940">
                  <a:extLst>
                    <a:ext uri="{9D8B030D-6E8A-4147-A177-3AD203B41FA5}">
                      <a16:colId xmlns:a16="http://schemas.microsoft.com/office/drawing/2014/main" val="398915537"/>
                    </a:ext>
                  </a:extLst>
                </a:gridCol>
                <a:gridCol w="495562">
                  <a:extLst>
                    <a:ext uri="{9D8B030D-6E8A-4147-A177-3AD203B41FA5}">
                      <a16:colId xmlns:a16="http://schemas.microsoft.com/office/drawing/2014/main" val="371238525"/>
                    </a:ext>
                  </a:extLst>
                </a:gridCol>
                <a:gridCol w="673716">
                  <a:extLst>
                    <a:ext uri="{9D8B030D-6E8A-4147-A177-3AD203B41FA5}">
                      <a16:colId xmlns:a16="http://schemas.microsoft.com/office/drawing/2014/main" val="3803224657"/>
                    </a:ext>
                  </a:extLst>
                </a:gridCol>
              </a:tblGrid>
              <a:tr h="347967">
                <a:tc>
                  <a:txBody>
                    <a:bodyPr/>
                    <a:lstStyle/>
                    <a:p>
                      <a:r>
                        <a:rPr lang="de-DE" sz="1600" dirty="0"/>
                        <a:t>Nr.</a:t>
                      </a:r>
                    </a:p>
                  </a:txBody>
                  <a:tcPr/>
                </a:tc>
                <a:tc>
                  <a:txBody>
                    <a:bodyPr/>
                    <a:lstStyle/>
                    <a:p>
                      <a:r>
                        <a:rPr lang="de-DE" sz="1600" dirty="0"/>
                        <a:t>I</a:t>
                      </a:r>
                    </a:p>
                  </a:txBody>
                  <a:tcPr/>
                </a:tc>
                <a:tc>
                  <a:txBody>
                    <a:bodyPr/>
                    <a:lstStyle/>
                    <a:p>
                      <a:r>
                        <a:rPr lang="de-DE" sz="1600" dirty="0"/>
                        <a:t>II</a:t>
                      </a:r>
                    </a:p>
                  </a:txBody>
                  <a:tcPr/>
                </a:tc>
                <a:tc>
                  <a:txBody>
                    <a:bodyPr/>
                    <a:lstStyle/>
                    <a:p>
                      <a:r>
                        <a:rPr lang="de-DE" sz="1600" dirty="0"/>
                        <a:t>(+/-)</a:t>
                      </a:r>
                    </a:p>
                  </a:txBody>
                  <a:tcPr/>
                </a:tc>
                <a:extLst>
                  <a:ext uri="{0D108BD9-81ED-4DB2-BD59-A6C34878D82A}">
                    <a16:rowId xmlns:a16="http://schemas.microsoft.com/office/drawing/2014/main" val="3667582623"/>
                  </a:ext>
                </a:extLst>
              </a:tr>
              <a:tr h="347967">
                <a:tc>
                  <a:txBody>
                    <a:bodyPr/>
                    <a:lstStyle/>
                    <a:p>
                      <a:r>
                        <a:rPr lang="de-DE" sz="1600" dirty="0"/>
                        <a:t>1</a:t>
                      </a:r>
                    </a:p>
                  </a:txBody>
                  <a:tcPr/>
                </a:tc>
                <a:tc>
                  <a:txBody>
                    <a:bodyPr/>
                    <a:lstStyle/>
                    <a:p>
                      <a:r>
                        <a:rPr lang="de-DE" sz="1600" dirty="0"/>
                        <a:t>7</a:t>
                      </a:r>
                    </a:p>
                  </a:txBody>
                  <a:tcPr/>
                </a:tc>
                <a:tc>
                  <a:txBody>
                    <a:bodyPr/>
                    <a:lstStyle/>
                    <a:p>
                      <a:r>
                        <a:rPr lang="de-DE" sz="1600" dirty="0"/>
                        <a:t>5</a:t>
                      </a:r>
                    </a:p>
                  </a:txBody>
                  <a:tcPr/>
                </a:tc>
                <a:tc>
                  <a:txBody>
                    <a:bodyPr/>
                    <a:lstStyle/>
                    <a:p>
                      <a:r>
                        <a:rPr lang="de-DE" sz="1600" dirty="0"/>
                        <a:t>+</a:t>
                      </a:r>
                    </a:p>
                  </a:txBody>
                  <a:tcPr/>
                </a:tc>
                <a:extLst>
                  <a:ext uri="{0D108BD9-81ED-4DB2-BD59-A6C34878D82A}">
                    <a16:rowId xmlns:a16="http://schemas.microsoft.com/office/drawing/2014/main" val="845570409"/>
                  </a:ext>
                </a:extLst>
              </a:tr>
              <a:tr h="347967">
                <a:tc>
                  <a:txBody>
                    <a:bodyPr/>
                    <a:lstStyle/>
                    <a:p>
                      <a:r>
                        <a:rPr lang="de-DE" sz="1600" dirty="0"/>
                        <a:t>2</a:t>
                      </a:r>
                    </a:p>
                  </a:txBody>
                  <a:tcPr/>
                </a:tc>
                <a:tc>
                  <a:txBody>
                    <a:bodyPr/>
                    <a:lstStyle/>
                    <a:p>
                      <a:r>
                        <a:rPr lang="de-DE" sz="1600" dirty="0"/>
                        <a:t>13</a:t>
                      </a:r>
                    </a:p>
                  </a:txBody>
                  <a:tcPr/>
                </a:tc>
                <a:tc>
                  <a:txBody>
                    <a:bodyPr/>
                    <a:lstStyle/>
                    <a:p>
                      <a:r>
                        <a:rPr lang="de-DE" sz="1600" dirty="0"/>
                        <a:t>16</a:t>
                      </a:r>
                    </a:p>
                  </a:txBody>
                  <a:tcPr/>
                </a:tc>
                <a:tc>
                  <a:txBody>
                    <a:bodyPr/>
                    <a:lstStyle/>
                    <a:p>
                      <a:r>
                        <a:rPr lang="de-DE" sz="1600" dirty="0"/>
                        <a:t>-</a:t>
                      </a:r>
                    </a:p>
                  </a:txBody>
                  <a:tcPr/>
                </a:tc>
                <a:extLst>
                  <a:ext uri="{0D108BD9-81ED-4DB2-BD59-A6C34878D82A}">
                    <a16:rowId xmlns:a16="http://schemas.microsoft.com/office/drawing/2014/main" val="3954012148"/>
                  </a:ext>
                </a:extLst>
              </a:tr>
              <a:tr h="347967">
                <a:tc>
                  <a:txBody>
                    <a:bodyPr/>
                    <a:lstStyle/>
                    <a:p>
                      <a:r>
                        <a:rPr lang="de-DE" sz="1600" dirty="0"/>
                        <a:t>3</a:t>
                      </a:r>
                    </a:p>
                  </a:txBody>
                  <a:tcPr/>
                </a:tc>
                <a:tc>
                  <a:txBody>
                    <a:bodyPr/>
                    <a:lstStyle/>
                    <a:p>
                      <a:r>
                        <a:rPr lang="de-DE" sz="1600" dirty="0"/>
                        <a:t>8</a:t>
                      </a:r>
                    </a:p>
                  </a:txBody>
                  <a:tcPr/>
                </a:tc>
                <a:tc>
                  <a:txBody>
                    <a:bodyPr/>
                    <a:lstStyle/>
                    <a:p>
                      <a:r>
                        <a:rPr lang="de-DE" sz="1600" dirty="0"/>
                        <a:t>1</a:t>
                      </a:r>
                    </a:p>
                  </a:txBody>
                  <a:tcPr/>
                </a:tc>
                <a:tc>
                  <a:txBody>
                    <a:bodyPr/>
                    <a:lstStyle/>
                    <a:p>
                      <a:r>
                        <a:rPr lang="de-DE" sz="1600" dirty="0"/>
                        <a:t>+</a:t>
                      </a:r>
                    </a:p>
                  </a:txBody>
                  <a:tcPr/>
                </a:tc>
                <a:extLst>
                  <a:ext uri="{0D108BD9-81ED-4DB2-BD59-A6C34878D82A}">
                    <a16:rowId xmlns:a16="http://schemas.microsoft.com/office/drawing/2014/main" val="26601573"/>
                  </a:ext>
                </a:extLst>
              </a:tr>
              <a:tr h="347967">
                <a:tc>
                  <a:txBody>
                    <a:bodyPr/>
                    <a:lstStyle/>
                    <a:p>
                      <a:r>
                        <a:rPr lang="de-DE" sz="1600" dirty="0"/>
                        <a:t>4</a:t>
                      </a:r>
                    </a:p>
                  </a:txBody>
                  <a:tcPr/>
                </a:tc>
                <a:tc>
                  <a:txBody>
                    <a:bodyPr/>
                    <a:lstStyle/>
                    <a:p>
                      <a:r>
                        <a:rPr lang="de-DE" sz="1600" dirty="0"/>
                        <a:t>12</a:t>
                      </a:r>
                    </a:p>
                  </a:txBody>
                  <a:tcPr/>
                </a:tc>
                <a:tc>
                  <a:txBody>
                    <a:bodyPr/>
                    <a:lstStyle/>
                    <a:p>
                      <a:r>
                        <a:rPr lang="de-DE" sz="1600" dirty="0"/>
                        <a:t>10</a:t>
                      </a:r>
                    </a:p>
                  </a:txBody>
                  <a:tcPr/>
                </a:tc>
                <a:tc>
                  <a:txBody>
                    <a:bodyPr/>
                    <a:lstStyle/>
                    <a:p>
                      <a:r>
                        <a:rPr lang="de-DE" sz="1600" dirty="0"/>
                        <a:t>+</a:t>
                      </a:r>
                    </a:p>
                  </a:txBody>
                  <a:tcPr/>
                </a:tc>
                <a:extLst>
                  <a:ext uri="{0D108BD9-81ED-4DB2-BD59-A6C34878D82A}">
                    <a16:rowId xmlns:a16="http://schemas.microsoft.com/office/drawing/2014/main" val="334461739"/>
                  </a:ext>
                </a:extLst>
              </a:tr>
              <a:tr h="347967">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extLst>
                  <a:ext uri="{0D108BD9-81ED-4DB2-BD59-A6C34878D82A}">
                    <a16:rowId xmlns:a16="http://schemas.microsoft.com/office/drawing/2014/main" val="2272781416"/>
                  </a:ext>
                </a:extLst>
              </a:tr>
            </a:tbl>
          </a:graphicData>
        </a:graphic>
      </p:graphicFrame>
      <p:sp>
        <p:nvSpPr>
          <p:cNvPr id="19" name="Textfeld 18">
            <a:extLst>
              <a:ext uri="{FF2B5EF4-FFF2-40B4-BE49-F238E27FC236}">
                <a16:creationId xmlns:a16="http://schemas.microsoft.com/office/drawing/2014/main" id="{A9B43A18-54B6-5306-E369-686FE0EFC20A}"/>
              </a:ext>
            </a:extLst>
          </p:cNvPr>
          <p:cNvSpPr txBox="1"/>
          <p:nvPr/>
        </p:nvSpPr>
        <p:spPr>
          <a:xfrm>
            <a:off x="5753621" y="3733603"/>
            <a:ext cx="1885950" cy="369332"/>
          </a:xfrm>
          <a:prstGeom prst="rect">
            <a:avLst/>
          </a:prstGeom>
          <a:noFill/>
        </p:spPr>
        <p:txBody>
          <a:bodyPr wrap="square" rtlCol="0">
            <a:spAutoFit/>
          </a:bodyPr>
          <a:lstStyle/>
          <a:p>
            <a:r>
              <a:rPr lang="de-DE" b="1" dirty="0">
                <a:latin typeface="SourceSansPro"/>
              </a:rPr>
              <a:t>Daten sammeln:</a:t>
            </a:r>
            <a:endParaRPr lang="de-DE" dirty="0"/>
          </a:p>
        </p:txBody>
      </p:sp>
      <p:sp>
        <p:nvSpPr>
          <p:cNvPr id="22" name="Textfeld 21">
            <a:extLst>
              <a:ext uri="{FF2B5EF4-FFF2-40B4-BE49-F238E27FC236}">
                <a16:creationId xmlns:a16="http://schemas.microsoft.com/office/drawing/2014/main" id="{1C6607C8-88B3-C424-F862-A276A052CA64}"/>
              </a:ext>
            </a:extLst>
          </p:cNvPr>
          <p:cNvSpPr txBox="1"/>
          <p:nvPr/>
        </p:nvSpPr>
        <p:spPr>
          <a:xfrm>
            <a:off x="8806255" y="3762501"/>
            <a:ext cx="2425529" cy="684803"/>
          </a:xfrm>
          <a:prstGeom prst="rect">
            <a:avLst/>
          </a:prstGeom>
          <a:noFill/>
        </p:spPr>
        <p:txBody>
          <a:bodyPr wrap="square" rtlCol="0">
            <a:spAutoFit/>
          </a:bodyPr>
          <a:lstStyle/>
          <a:p>
            <a:pPr>
              <a:spcAft>
                <a:spcPts val="300"/>
              </a:spcAft>
            </a:pPr>
            <a:r>
              <a:rPr lang="de-DE" b="1" dirty="0">
                <a:latin typeface="SourceSansPro"/>
              </a:rPr>
              <a:t>Simulation:</a:t>
            </a:r>
          </a:p>
          <a:p>
            <a:pPr>
              <a:spcAft>
                <a:spcPts val="300"/>
              </a:spcAft>
            </a:pPr>
            <a:r>
              <a:rPr lang="de-DE" b="1" dirty="0">
                <a:latin typeface="SourceSansPro"/>
              </a:rPr>
              <a:t> </a:t>
            </a:r>
            <a:r>
              <a:rPr lang="de-DE" dirty="0">
                <a:latin typeface="SourceSansPro"/>
              </a:rPr>
              <a:t>(n=25; p=0,5; 100-mal)</a:t>
            </a:r>
            <a:endParaRPr lang="de-DE" b="1" dirty="0">
              <a:latin typeface="SourceSansPro"/>
            </a:endParaRPr>
          </a:p>
        </p:txBody>
      </p:sp>
    </p:spTree>
    <p:extLst>
      <p:ext uri="{BB962C8B-B14F-4D97-AF65-F5344CB8AC3E}">
        <p14:creationId xmlns:p14="http://schemas.microsoft.com/office/powerpoint/2010/main" val="36474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4">
            <a:extLst>
              <a:ext uri="{FF2B5EF4-FFF2-40B4-BE49-F238E27FC236}">
                <a16:creationId xmlns:a16="http://schemas.microsoft.com/office/drawing/2014/main" id="{49D3721F-5392-7DD3-E91C-8CC09311D293}"/>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 MC-Test</a:t>
            </a:r>
          </a:p>
          <a:p>
            <a:pPr algn="ctr"/>
            <a:endParaRPr lang="de-DE" dirty="0"/>
          </a:p>
        </p:txBody>
      </p:sp>
      <p:graphicFrame>
        <p:nvGraphicFramePr>
          <p:cNvPr id="2" name="Tabelle 1">
            <a:extLst>
              <a:ext uri="{FF2B5EF4-FFF2-40B4-BE49-F238E27FC236}">
                <a16:creationId xmlns:a16="http://schemas.microsoft.com/office/drawing/2014/main" id="{8C7D58BC-3D99-4E29-F065-CF3EA77BCF90}"/>
              </a:ext>
            </a:extLst>
          </p:cNvPr>
          <p:cNvGraphicFramePr>
            <a:graphicFrameLocks noGrp="1"/>
          </p:cNvGraphicFramePr>
          <p:nvPr/>
        </p:nvGraphicFramePr>
        <p:xfrm>
          <a:off x="1397000" y="3639516"/>
          <a:ext cx="8128000" cy="741680"/>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3187209082"/>
                    </a:ext>
                  </a:extLst>
                </a:gridCol>
                <a:gridCol w="3603625">
                  <a:extLst>
                    <a:ext uri="{9D8B030D-6E8A-4147-A177-3AD203B41FA5}">
                      <a16:colId xmlns:a16="http://schemas.microsoft.com/office/drawing/2014/main" val="392825424"/>
                    </a:ext>
                  </a:extLst>
                </a:gridCol>
                <a:gridCol w="425450">
                  <a:extLst>
                    <a:ext uri="{9D8B030D-6E8A-4147-A177-3AD203B41FA5}">
                      <a16:colId xmlns:a16="http://schemas.microsoft.com/office/drawing/2014/main" val="545952283"/>
                    </a:ext>
                  </a:extLst>
                </a:gridCol>
                <a:gridCol w="3638550">
                  <a:extLst>
                    <a:ext uri="{9D8B030D-6E8A-4147-A177-3AD203B41FA5}">
                      <a16:colId xmlns:a16="http://schemas.microsoft.com/office/drawing/2014/main" val="2884746537"/>
                    </a:ext>
                  </a:extLst>
                </a:gridCol>
              </a:tblGrid>
              <a:tr h="370840">
                <a:tc>
                  <a:txBody>
                    <a:bodyPr/>
                    <a:lstStyle/>
                    <a:p>
                      <a:r>
                        <a:rPr lang="de-DE"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Ronald McDonald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Rick van Mac</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Ray Kroc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Archie Macmillan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4" name="Textfeld 3">
            <a:extLst>
              <a:ext uri="{FF2B5EF4-FFF2-40B4-BE49-F238E27FC236}">
                <a16:creationId xmlns:a16="http://schemas.microsoft.com/office/drawing/2014/main" id="{5F2FAD80-1C63-F7AA-42F9-BD3891FC981B}"/>
              </a:ext>
            </a:extLst>
          </p:cNvPr>
          <p:cNvSpPr txBox="1"/>
          <p:nvPr/>
        </p:nvSpPr>
        <p:spPr>
          <a:xfrm>
            <a:off x="1397000" y="3206401"/>
            <a:ext cx="8128000" cy="369332"/>
          </a:xfrm>
          <a:prstGeom prst="rect">
            <a:avLst/>
          </a:prstGeom>
          <a:noFill/>
        </p:spPr>
        <p:txBody>
          <a:bodyPr wrap="square">
            <a:spAutoFit/>
          </a:bodyPr>
          <a:lstStyle/>
          <a:p>
            <a:pPr marL="342900" indent="-342900">
              <a:buFont typeface="+mj-lt"/>
              <a:buAutoNum type="arabicPeriod"/>
            </a:pPr>
            <a:r>
              <a:rPr lang="de-DE" sz="1800" dirty="0">
                <a:effectLst/>
              </a:rPr>
              <a:t>Wer legte 1954 den Grundstein für den Restaurant-Konzern McDonalds? </a:t>
            </a:r>
            <a:endParaRPr lang="de-DE" dirty="0"/>
          </a:p>
        </p:txBody>
      </p:sp>
      <p:graphicFrame>
        <p:nvGraphicFramePr>
          <p:cNvPr id="9" name="Tabelle 8">
            <a:extLst>
              <a:ext uri="{FF2B5EF4-FFF2-40B4-BE49-F238E27FC236}">
                <a16:creationId xmlns:a16="http://schemas.microsoft.com/office/drawing/2014/main" id="{263E73F2-9964-7ACA-E3D3-89A2AB653144}"/>
              </a:ext>
            </a:extLst>
          </p:cNvPr>
          <p:cNvGraphicFramePr>
            <a:graphicFrameLocks noGrp="1"/>
          </p:cNvGraphicFramePr>
          <p:nvPr/>
        </p:nvGraphicFramePr>
        <p:xfrm>
          <a:off x="1397000" y="5064266"/>
          <a:ext cx="8128000" cy="741680"/>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3187209082"/>
                    </a:ext>
                  </a:extLst>
                </a:gridCol>
                <a:gridCol w="3603625">
                  <a:extLst>
                    <a:ext uri="{9D8B030D-6E8A-4147-A177-3AD203B41FA5}">
                      <a16:colId xmlns:a16="http://schemas.microsoft.com/office/drawing/2014/main" val="392825424"/>
                    </a:ext>
                  </a:extLst>
                </a:gridCol>
                <a:gridCol w="425450">
                  <a:extLst>
                    <a:ext uri="{9D8B030D-6E8A-4147-A177-3AD203B41FA5}">
                      <a16:colId xmlns:a16="http://schemas.microsoft.com/office/drawing/2014/main" val="545952283"/>
                    </a:ext>
                  </a:extLst>
                </a:gridCol>
                <a:gridCol w="3638550">
                  <a:extLst>
                    <a:ext uri="{9D8B030D-6E8A-4147-A177-3AD203B41FA5}">
                      <a16:colId xmlns:a16="http://schemas.microsoft.com/office/drawing/2014/main" val="2884746537"/>
                    </a:ext>
                  </a:extLst>
                </a:gridCol>
              </a:tblGrid>
              <a:tr h="370840">
                <a:tc>
                  <a:txBody>
                    <a:bodyPr/>
                    <a:lstStyle/>
                    <a:p>
                      <a:r>
                        <a:rPr lang="de-DE"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Methan</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Luziferin</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Osmarol</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Glyzerin</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10" name="Textfeld 9">
            <a:extLst>
              <a:ext uri="{FF2B5EF4-FFF2-40B4-BE49-F238E27FC236}">
                <a16:creationId xmlns:a16="http://schemas.microsoft.com/office/drawing/2014/main" id="{975C40FE-9BFE-5847-7A40-DFD1BEBBDA20}"/>
              </a:ext>
            </a:extLst>
          </p:cNvPr>
          <p:cNvSpPr txBox="1"/>
          <p:nvPr/>
        </p:nvSpPr>
        <p:spPr>
          <a:xfrm>
            <a:off x="1397000" y="4619128"/>
            <a:ext cx="8128000" cy="369332"/>
          </a:xfrm>
          <a:prstGeom prst="rect">
            <a:avLst/>
          </a:prstGeom>
          <a:noFill/>
        </p:spPr>
        <p:txBody>
          <a:bodyPr wrap="square">
            <a:spAutoFit/>
          </a:bodyPr>
          <a:lstStyle/>
          <a:p>
            <a:pPr marL="342900" indent="-342900">
              <a:buFont typeface="+mj-lt"/>
              <a:buAutoNum type="arabicPeriod" startAt="2"/>
            </a:pPr>
            <a:r>
              <a:rPr lang="de-DE" sz="1800" dirty="0">
                <a:effectLst/>
              </a:rPr>
              <a:t>Welcher Stoff bringt ein Glühwürmchen zum Leuchten? </a:t>
            </a:r>
            <a:endParaRPr lang="de-DE" dirty="0"/>
          </a:p>
        </p:txBody>
      </p:sp>
      <p:sp>
        <p:nvSpPr>
          <p:cNvPr id="12" name="Textfeld 11">
            <a:extLst>
              <a:ext uri="{FF2B5EF4-FFF2-40B4-BE49-F238E27FC236}">
                <a16:creationId xmlns:a16="http://schemas.microsoft.com/office/drawing/2014/main" id="{03055DE5-232C-D306-790C-656252D1FDA8}"/>
              </a:ext>
            </a:extLst>
          </p:cNvPr>
          <p:cNvSpPr txBox="1"/>
          <p:nvPr/>
        </p:nvSpPr>
        <p:spPr>
          <a:xfrm>
            <a:off x="1239838" y="1269403"/>
            <a:ext cx="10120312" cy="1569660"/>
          </a:xfrm>
          <a:prstGeom prst="rect">
            <a:avLst/>
          </a:prstGeom>
          <a:solidFill>
            <a:schemeClr val="accent1">
              <a:lumMod val="40000"/>
              <a:lumOff val="60000"/>
            </a:schemeClr>
          </a:solidFill>
        </p:spPr>
        <p:txBody>
          <a:bodyPr wrap="square">
            <a:spAutoFit/>
          </a:bodyPr>
          <a:lstStyle/>
          <a:p>
            <a:r>
              <a:rPr lang="de-DE" sz="2400" dirty="0">
                <a:effectLst/>
                <a:latin typeface="Cambria" panose="02040503050406030204" pitchFamily="18" charset="0"/>
              </a:rPr>
              <a:t>Ein TV-Sender möchte sich auch bei den beliebten Quiz-Shows etablieren. Da sich die Show durch ein hohes Bildungsniveau auszeichnen soll, müssen sich die Kandidaten </a:t>
            </a:r>
            <a:r>
              <a:rPr lang="de-DE" sz="2400" dirty="0">
                <a:latin typeface="Cambria" panose="02040503050406030204" pitchFamily="18" charset="0"/>
              </a:rPr>
              <a:t>ü</a:t>
            </a:r>
            <a:r>
              <a:rPr lang="de-DE" sz="2400" dirty="0">
                <a:effectLst/>
                <a:latin typeface="Cambria" panose="02040503050406030204" pitchFamily="18" charset="0"/>
              </a:rPr>
              <a:t>ber die Beantwortung eines Fragebogens qualifizieren. Folgende Fragen sollen beantwortet werden: </a:t>
            </a:r>
            <a:endParaRPr lang="de-DE" sz="2400" dirty="0"/>
          </a:p>
        </p:txBody>
      </p:sp>
    </p:spTree>
    <p:extLst>
      <p:ext uri="{BB962C8B-B14F-4D97-AF65-F5344CB8AC3E}">
        <p14:creationId xmlns:p14="http://schemas.microsoft.com/office/powerpoint/2010/main" val="385048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4">
            <a:extLst>
              <a:ext uri="{FF2B5EF4-FFF2-40B4-BE49-F238E27FC236}">
                <a16:creationId xmlns:a16="http://schemas.microsoft.com/office/drawing/2014/main" id="{49D3721F-5392-7DD3-E91C-8CC09311D293}"/>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 MC-Test – die Fragen 3 bis 5</a:t>
            </a:r>
          </a:p>
          <a:p>
            <a:pPr algn="ctr"/>
            <a:endParaRPr lang="de-DE" dirty="0"/>
          </a:p>
        </p:txBody>
      </p:sp>
      <p:graphicFrame>
        <p:nvGraphicFramePr>
          <p:cNvPr id="2" name="Tabelle 1">
            <a:extLst>
              <a:ext uri="{FF2B5EF4-FFF2-40B4-BE49-F238E27FC236}">
                <a16:creationId xmlns:a16="http://schemas.microsoft.com/office/drawing/2014/main" id="{8C7D58BC-3D99-4E29-F065-CF3EA77BCF90}"/>
              </a:ext>
            </a:extLst>
          </p:cNvPr>
          <p:cNvGraphicFramePr>
            <a:graphicFrameLocks noGrp="1"/>
          </p:cNvGraphicFramePr>
          <p:nvPr/>
        </p:nvGraphicFramePr>
        <p:xfrm>
          <a:off x="1397000" y="1968586"/>
          <a:ext cx="8128000" cy="741680"/>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3187209082"/>
                    </a:ext>
                  </a:extLst>
                </a:gridCol>
                <a:gridCol w="3603625">
                  <a:extLst>
                    <a:ext uri="{9D8B030D-6E8A-4147-A177-3AD203B41FA5}">
                      <a16:colId xmlns:a16="http://schemas.microsoft.com/office/drawing/2014/main" val="392825424"/>
                    </a:ext>
                  </a:extLst>
                </a:gridCol>
                <a:gridCol w="425450">
                  <a:extLst>
                    <a:ext uri="{9D8B030D-6E8A-4147-A177-3AD203B41FA5}">
                      <a16:colId xmlns:a16="http://schemas.microsoft.com/office/drawing/2014/main" val="545952283"/>
                    </a:ext>
                  </a:extLst>
                </a:gridCol>
                <a:gridCol w="3638550">
                  <a:extLst>
                    <a:ext uri="{9D8B030D-6E8A-4147-A177-3AD203B41FA5}">
                      <a16:colId xmlns:a16="http://schemas.microsoft.com/office/drawing/2014/main" val="2884746537"/>
                    </a:ext>
                  </a:extLst>
                </a:gridCol>
              </a:tblGrid>
              <a:tr h="370840">
                <a:tc>
                  <a:txBody>
                    <a:bodyPr/>
                    <a:lstStyle/>
                    <a:p>
                      <a:r>
                        <a:rPr lang="de-DE"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Deutschland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Spanien</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Frankreich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Großbritannien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4" name="Textfeld 3">
            <a:extLst>
              <a:ext uri="{FF2B5EF4-FFF2-40B4-BE49-F238E27FC236}">
                <a16:creationId xmlns:a16="http://schemas.microsoft.com/office/drawing/2014/main" id="{5F2FAD80-1C63-F7AA-42F9-BD3891FC981B}"/>
              </a:ext>
            </a:extLst>
          </p:cNvPr>
          <p:cNvSpPr txBox="1"/>
          <p:nvPr/>
        </p:nvSpPr>
        <p:spPr>
          <a:xfrm>
            <a:off x="1397000" y="1482554"/>
            <a:ext cx="8128000" cy="369332"/>
          </a:xfrm>
          <a:prstGeom prst="rect">
            <a:avLst/>
          </a:prstGeom>
          <a:noFill/>
        </p:spPr>
        <p:txBody>
          <a:bodyPr wrap="square">
            <a:spAutoFit/>
          </a:bodyPr>
          <a:lstStyle/>
          <a:p>
            <a:pPr marL="342900" indent="-342900">
              <a:buFont typeface="+mj-lt"/>
              <a:buAutoNum type="arabicPeriod" startAt="3"/>
            </a:pPr>
            <a:r>
              <a:rPr lang="de-DE" sz="1800" dirty="0">
                <a:effectLst/>
                <a:latin typeface="Cambria" panose="02040503050406030204" pitchFamily="18" charset="0"/>
              </a:rPr>
              <a:t>In welchem Land erschienen 1840 die ersten Briefmarken der Welt? </a:t>
            </a:r>
            <a:endParaRPr lang="de-DE" dirty="0"/>
          </a:p>
        </p:txBody>
      </p:sp>
      <p:graphicFrame>
        <p:nvGraphicFramePr>
          <p:cNvPr id="9" name="Tabelle 8">
            <a:extLst>
              <a:ext uri="{FF2B5EF4-FFF2-40B4-BE49-F238E27FC236}">
                <a16:creationId xmlns:a16="http://schemas.microsoft.com/office/drawing/2014/main" id="{263E73F2-9964-7ACA-E3D3-89A2AB653144}"/>
              </a:ext>
            </a:extLst>
          </p:cNvPr>
          <p:cNvGraphicFramePr>
            <a:graphicFrameLocks noGrp="1"/>
          </p:cNvGraphicFramePr>
          <p:nvPr/>
        </p:nvGraphicFramePr>
        <p:xfrm>
          <a:off x="1397000" y="3576862"/>
          <a:ext cx="8128000" cy="741680"/>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3187209082"/>
                    </a:ext>
                  </a:extLst>
                </a:gridCol>
                <a:gridCol w="3603625">
                  <a:extLst>
                    <a:ext uri="{9D8B030D-6E8A-4147-A177-3AD203B41FA5}">
                      <a16:colId xmlns:a16="http://schemas.microsoft.com/office/drawing/2014/main" val="392825424"/>
                    </a:ext>
                  </a:extLst>
                </a:gridCol>
                <a:gridCol w="425450">
                  <a:extLst>
                    <a:ext uri="{9D8B030D-6E8A-4147-A177-3AD203B41FA5}">
                      <a16:colId xmlns:a16="http://schemas.microsoft.com/office/drawing/2014/main" val="545952283"/>
                    </a:ext>
                  </a:extLst>
                </a:gridCol>
                <a:gridCol w="3638550">
                  <a:extLst>
                    <a:ext uri="{9D8B030D-6E8A-4147-A177-3AD203B41FA5}">
                      <a16:colId xmlns:a16="http://schemas.microsoft.com/office/drawing/2014/main" val="2884746537"/>
                    </a:ext>
                  </a:extLst>
                </a:gridCol>
              </a:tblGrid>
              <a:tr h="370840">
                <a:tc>
                  <a:txBody>
                    <a:bodyPr/>
                    <a:lstStyle/>
                    <a:p>
                      <a:r>
                        <a:rPr lang="de-DE"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Artemis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Aphrodite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Alkmene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Leto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10" name="Textfeld 9">
            <a:extLst>
              <a:ext uri="{FF2B5EF4-FFF2-40B4-BE49-F238E27FC236}">
                <a16:creationId xmlns:a16="http://schemas.microsoft.com/office/drawing/2014/main" id="{975C40FE-9BFE-5847-7A40-DFD1BEBBDA20}"/>
              </a:ext>
            </a:extLst>
          </p:cNvPr>
          <p:cNvSpPr txBox="1"/>
          <p:nvPr/>
        </p:nvSpPr>
        <p:spPr>
          <a:xfrm>
            <a:off x="1397000" y="3158606"/>
            <a:ext cx="8128000" cy="369332"/>
          </a:xfrm>
          <a:prstGeom prst="rect">
            <a:avLst/>
          </a:prstGeom>
          <a:noFill/>
        </p:spPr>
        <p:txBody>
          <a:bodyPr wrap="square">
            <a:spAutoFit/>
          </a:bodyPr>
          <a:lstStyle/>
          <a:p>
            <a:pPr marL="342900" indent="-342900">
              <a:buFont typeface="+mj-lt"/>
              <a:buAutoNum type="arabicPeriod" startAt="4"/>
            </a:pPr>
            <a:r>
              <a:rPr lang="de-DE" sz="1800" dirty="0">
                <a:effectLst/>
                <a:latin typeface="Cambria" panose="02040503050406030204" pitchFamily="18" charset="0"/>
              </a:rPr>
              <a:t>Wer ist die Zwillingsschwester des Apollon? </a:t>
            </a:r>
            <a:endParaRPr lang="de-DE" dirty="0"/>
          </a:p>
        </p:txBody>
      </p:sp>
      <p:graphicFrame>
        <p:nvGraphicFramePr>
          <p:cNvPr id="3" name="Tabelle 2">
            <a:extLst>
              <a:ext uri="{FF2B5EF4-FFF2-40B4-BE49-F238E27FC236}">
                <a16:creationId xmlns:a16="http://schemas.microsoft.com/office/drawing/2014/main" id="{760D9080-FCF1-F535-F296-23EA584A81A0}"/>
              </a:ext>
            </a:extLst>
          </p:cNvPr>
          <p:cNvGraphicFramePr>
            <a:graphicFrameLocks noGrp="1"/>
          </p:cNvGraphicFramePr>
          <p:nvPr/>
        </p:nvGraphicFramePr>
        <p:xfrm>
          <a:off x="1397000" y="5232566"/>
          <a:ext cx="8128000" cy="741680"/>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3187209082"/>
                    </a:ext>
                  </a:extLst>
                </a:gridCol>
                <a:gridCol w="3603625">
                  <a:extLst>
                    <a:ext uri="{9D8B030D-6E8A-4147-A177-3AD203B41FA5}">
                      <a16:colId xmlns:a16="http://schemas.microsoft.com/office/drawing/2014/main" val="392825424"/>
                    </a:ext>
                  </a:extLst>
                </a:gridCol>
                <a:gridCol w="425450">
                  <a:extLst>
                    <a:ext uri="{9D8B030D-6E8A-4147-A177-3AD203B41FA5}">
                      <a16:colId xmlns:a16="http://schemas.microsoft.com/office/drawing/2014/main" val="545952283"/>
                    </a:ext>
                  </a:extLst>
                </a:gridCol>
                <a:gridCol w="3638550">
                  <a:extLst>
                    <a:ext uri="{9D8B030D-6E8A-4147-A177-3AD203B41FA5}">
                      <a16:colId xmlns:a16="http://schemas.microsoft.com/office/drawing/2014/main" val="2884746537"/>
                    </a:ext>
                  </a:extLst>
                </a:gridCol>
              </a:tblGrid>
              <a:tr h="370840">
                <a:tc>
                  <a:txBody>
                    <a:bodyPr/>
                    <a:lstStyle/>
                    <a:p>
                      <a:r>
                        <a:rPr lang="de-DE"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Platon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800" kern="1200" dirty="0">
                          <a:solidFill>
                            <a:schemeClr val="tx1"/>
                          </a:solidFill>
                          <a:effectLst/>
                          <a:latin typeface="+mn-lt"/>
                          <a:ea typeface="+mn-ea"/>
                          <a:cs typeface="+mn-cs"/>
                        </a:rPr>
                        <a:t>Descartes</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Sartre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200" dirty="0">
                          <a:solidFill>
                            <a:schemeClr val="tx1"/>
                          </a:solidFill>
                          <a:effectLst/>
                          <a:latin typeface="+mn-lt"/>
                          <a:ea typeface="+mn-ea"/>
                          <a:cs typeface="+mn-cs"/>
                        </a:rPr>
                        <a:t>Schopenhauer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5" name="Textfeld 4">
            <a:extLst>
              <a:ext uri="{FF2B5EF4-FFF2-40B4-BE49-F238E27FC236}">
                <a16:creationId xmlns:a16="http://schemas.microsoft.com/office/drawing/2014/main" id="{336F25E6-5199-C326-E614-0D8159E2E25D}"/>
              </a:ext>
            </a:extLst>
          </p:cNvPr>
          <p:cNvSpPr txBox="1"/>
          <p:nvPr/>
        </p:nvSpPr>
        <p:spPr>
          <a:xfrm>
            <a:off x="1397000" y="4800022"/>
            <a:ext cx="8128000" cy="369332"/>
          </a:xfrm>
          <a:prstGeom prst="rect">
            <a:avLst/>
          </a:prstGeom>
          <a:noFill/>
        </p:spPr>
        <p:txBody>
          <a:bodyPr wrap="square">
            <a:spAutoFit/>
          </a:bodyPr>
          <a:lstStyle/>
          <a:p>
            <a:pPr marL="342900" indent="-342900">
              <a:buFont typeface="+mj-lt"/>
              <a:buAutoNum type="arabicPeriod" startAt="5"/>
            </a:pPr>
            <a:r>
              <a:rPr lang="de-DE" sz="1800" dirty="0">
                <a:effectLst/>
                <a:latin typeface="Cambria" panose="02040503050406030204" pitchFamily="18" charset="0"/>
              </a:rPr>
              <a:t>Welcher Philosoph sagte: “Das Schicksal mischt die Karten und wir spielen”? </a:t>
            </a:r>
            <a:endParaRPr lang="de-DE" dirty="0"/>
          </a:p>
        </p:txBody>
      </p:sp>
    </p:spTree>
    <p:extLst>
      <p:ext uri="{BB962C8B-B14F-4D97-AF65-F5344CB8AC3E}">
        <p14:creationId xmlns:p14="http://schemas.microsoft.com/office/powerpoint/2010/main" val="281343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4">
            <a:extLst>
              <a:ext uri="{FF2B5EF4-FFF2-40B4-BE49-F238E27FC236}">
                <a16:creationId xmlns:a16="http://schemas.microsoft.com/office/drawing/2014/main" id="{49D3721F-5392-7DD3-E91C-8CC09311D293}"/>
              </a:ext>
            </a:extLst>
          </p:cNvPr>
          <p:cNvSpPr txBox="1">
            <a:spLocks/>
          </p:cNvSpPr>
          <p:nvPr/>
        </p:nvSpPr>
        <p:spPr>
          <a:xfrm>
            <a:off x="838200" y="648000"/>
            <a:ext cx="10521950" cy="4883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 MC-Test (Lösung)</a:t>
            </a:r>
          </a:p>
          <a:p>
            <a:pPr algn="ctr"/>
            <a:endParaRPr lang="de-DE" dirty="0"/>
          </a:p>
        </p:txBody>
      </p:sp>
      <p:graphicFrame>
        <p:nvGraphicFramePr>
          <p:cNvPr id="2" name="Tabelle 1">
            <a:extLst>
              <a:ext uri="{FF2B5EF4-FFF2-40B4-BE49-F238E27FC236}">
                <a16:creationId xmlns:a16="http://schemas.microsoft.com/office/drawing/2014/main" id="{8C7D58BC-3D99-4E29-F065-CF3EA77BCF90}"/>
              </a:ext>
            </a:extLst>
          </p:cNvPr>
          <p:cNvGraphicFramePr>
            <a:graphicFrameLocks noGrp="1"/>
          </p:cNvGraphicFramePr>
          <p:nvPr/>
        </p:nvGraphicFramePr>
        <p:xfrm>
          <a:off x="1397001" y="1757897"/>
          <a:ext cx="4632324" cy="741680"/>
        </p:xfrm>
        <a:graphic>
          <a:graphicData uri="http://schemas.openxmlformats.org/drawingml/2006/table">
            <a:tbl>
              <a:tblPr firstRow="1" bandRow="1">
                <a:tableStyleId>{2D5ABB26-0587-4C30-8999-92F81FD0307C}</a:tableStyleId>
              </a:tblPr>
              <a:tblGrid>
                <a:gridCol w="291693">
                  <a:extLst>
                    <a:ext uri="{9D8B030D-6E8A-4147-A177-3AD203B41FA5}">
                      <a16:colId xmlns:a16="http://schemas.microsoft.com/office/drawing/2014/main" val="3187209082"/>
                    </a:ext>
                  </a:extLst>
                </a:gridCol>
                <a:gridCol w="2165902">
                  <a:extLst>
                    <a:ext uri="{9D8B030D-6E8A-4147-A177-3AD203B41FA5}">
                      <a16:colId xmlns:a16="http://schemas.microsoft.com/office/drawing/2014/main" val="392825424"/>
                    </a:ext>
                  </a:extLst>
                </a:gridCol>
                <a:gridCol w="317554">
                  <a:extLst>
                    <a:ext uri="{9D8B030D-6E8A-4147-A177-3AD203B41FA5}">
                      <a16:colId xmlns:a16="http://schemas.microsoft.com/office/drawing/2014/main" val="545952283"/>
                    </a:ext>
                  </a:extLst>
                </a:gridCol>
                <a:gridCol w="1857175">
                  <a:extLst>
                    <a:ext uri="{9D8B030D-6E8A-4147-A177-3AD203B41FA5}">
                      <a16:colId xmlns:a16="http://schemas.microsoft.com/office/drawing/2014/main" val="2884746537"/>
                    </a:ext>
                  </a:extLst>
                </a:gridCol>
              </a:tblGrid>
              <a:tr h="370840">
                <a:tc>
                  <a:txBody>
                    <a:bodyPr/>
                    <a:lstStyle/>
                    <a:p>
                      <a:r>
                        <a:rPr lang="de-DE" sz="16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Ronald McDonald </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Rick van Mac</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sz="1600" b="1" dirty="0">
                          <a:solidFill>
                            <a:schemeClr val="accent1">
                              <a:lumMod val="75000"/>
                            </a:schemeClr>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accent1">
                              <a:lumMod val="75000"/>
                            </a:schemeClr>
                          </a:solidFill>
                          <a:effectLst/>
                          <a:latin typeface="+mn-lt"/>
                          <a:ea typeface="+mn-ea"/>
                          <a:cs typeface="+mn-cs"/>
                        </a:rPr>
                        <a:t>Ray Kroc </a:t>
                      </a:r>
                      <a:endParaRPr lang="de-DE" sz="1600"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b="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mn-ea"/>
                          <a:cs typeface="+mn-cs"/>
                        </a:rPr>
                        <a:t>Archie Macmillan </a:t>
                      </a:r>
                      <a:endParaRPr lang="de-DE"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4" name="Textfeld 3">
            <a:extLst>
              <a:ext uri="{FF2B5EF4-FFF2-40B4-BE49-F238E27FC236}">
                <a16:creationId xmlns:a16="http://schemas.microsoft.com/office/drawing/2014/main" id="{5F2FAD80-1C63-F7AA-42F9-BD3891FC981B}"/>
              </a:ext>
            </a:extLst>
          </p:cNvPr>
          <p:cNvSpPr txBox="1"/>
          <p:nvPr/>
        </p:nvSpPr>
        <p:spPr>
          <a:xfrm>
            <a:off x="1397001" y="1170375"/>
            <a:ext cx="4632324" cy="584775"/>
          </a:xfrm>
          <a:prstGeom prst="rect">
            <a:avLst/>
          </a:prstGeom>
          <a:noFill/>
        </p:spPr>
        <p:txBody>
          <a:bodyPr wrap="square">
            <a:spAutoFit/>
          </a:bodyPr>
          <a:lstStyle/>
          <a:p>
            <a:pPr marL="342900" indent="-342900">
              <a:buFont typeface="+mj-lt"/>
              <a:buAutoNum type="arabicPeriod"/>
            </a:pPr>
            <a:r>
              <a:rPr lang="de-DE" sz="1600" dirty="0">
                <a:effectLst/>
              </a:rPr>
              <a:t>Wer legte 1954 den Grundstein für den Restaurant-Konzern McDonalds? </a:t>
            </a:r>
            <a:endParaRPr lang="de-DE" sz="1600" dirty="0"/>
          </a:p>
        </p:txBody>
      </p:sp>
      <p:sp>
        <p:nvSpPr>
          <p:cNvPr id="5" name="Textfeld 4">
            <a:extLst>
              <a:ext uri="{FF2B5EF4-FFF2-40B4-BE49-F238E27FC236}">
                <a16:creationId xmlns:a16="http://schemas.microsoft.com/office/drawing/2014/main" id="{11339C76-382C-BCB8-1D18-3F6802556C7A}"/>
              </a:ext>
            </a:extLst>
          </p:cNvPr>
          <p:cNvSpPr txBox="1"/>
          <p:nvPr/>
        </p:nvSpPr>
        <p:spPr>
          <a:xfrm>
            <a:off x="1397000" y="2863880"/>
            <a:ext cx="4699000" cy="584775"/>
          </a:xfrm>
          <a:prstGeom prst="rect">
            <a:avLst/>
          </a:prstGeom>
          <a:noFill/>
        </p:spPr>
        <p:txBody>
          <a:bodyPr wrap="square">
            <a:spAutoFit/>
          </a:bodyPr>
          <a:lstStyle/>
          <a:p>
            <a:pPr marL="342900" indent="-342900">
              <a:buFont typeface="+mj-lt"/>
              <a:buAutoNum type="arabicPeriod" startAt="3"/>
            </a:pPr>
            <a:r>
              <a:rPr lang="de-DE" sz="1600" dirty="0">
                <a:effectLst/>
                <a:latin typeface="Cambria" panose="02040503050406030204" pitchFamily="18" charset="0"/>
              </a:rPr>
              <a:t>In welchem Land erschienen 1840 die ersten Briefmarken der Welt? </a:t>
            </a:r>
            <a:endParaRPr lang="de-DE" sz="1600" dirty="0"/>
          </a:p>
        </p:txBody>
      </p:sp>
      <p:graphicFrame>
        <p:nvGraphicFramePr>
          <p:cNvPr id="8" name="Tabelle 7">
            <a:extLst>
              <a:ext uri="{FF2B5EF4-FFF2-40B4-BE49-F238E27FC236}">
                <a16:creationId xmlns:a16="http://schemas.microsoft.com/office/drawing/2014/main" id="{3240BA48-C34A-9C9E-B74A-4B887F7E4FB6}"/>
              </a:ext>
            </a:extLst>
          </p:cNvPr>
          <p:cNvGraphicFramePr>
            <a:graphicFrameLocks noGrp="1"/>
          </p:cNvGraphicFramePr>
          <p:nvPr/>
        </p:nvGraphicFramePr>
        <p:xfrm>
          <a:off x="6727826" y="1752134"/>
          <a:ext cx="4632324" cy="741680"/>
        </p:xfrm>
        <a:graphic>
          <a:graphicData uri="http://schemas.openxmlformats.org/drawingml/2006/table">
            <a:tbl>
              <a:tblPr firstRow="1" bandRow="1">
                <a:tableStyleId>{2D5ABB26-0587-4C30-8999-92F81FD0307C}</a:tableStyleId>
              </a:tblPr>
              <a:tblGrid>
                <a:gridCol w="291693">
                  <a:extLst>
                    <a:ext uri="{9D8B030D-6E8A-4147-A177-3AD203B41FA5}">
                      <a16:colId xmlns:a16="http://schemas.microsoft.com/office/drawing/2014/main" val="3187209082"/>
                    </a:ext>
                  </a:extLst>
                </a:gridCol>
                <a:gridCol w="2165902">
                  <a:extLst>
                    <a:ext uri="{9D8B030D-6E8A-4147-A177-3AD203B41FA5}">
                      <a16:colId xmlns:a16="http://schemas.microsoft.com/office/drawing/2014/main" val="392825424"/>
                    </a:ext>
                  </a:extLst>
                </a:gridCol>
                <a:gridCol w="317554">
                  <a:extLst>
                    <a:ext uri="{9D8B030D-6E8A-4147-A177-3AD203B41FA5}">
                      <a16:colId xmlns:a16="http://schemas.microsoft.com/office/drawing/2014/main" val="545952283"/>
                    </a:ext>
                  </a:extLst>
                </a:gridCol>
                <a:gridCol w="1857175">
                  <a:extLst>
                    <a:ext uri="{9D8B030D-6E8A-4147-A177-3AD203B41FA5}">
                      <a16:colId xmlns:a16="http://schemas.microsoft.com/office/drawing/2014/main" val="2884746537"/>
                    </a:ext>
                  </a:extLst>
                </a:gridCol>
              </a:tblGrid>
              <a:tr h="370840">
                <a:tc>
                  <a:txBody>
                    <a:bodyPr/>
                    <a:lstStyle/>
                    <a:p>
                      <a:r>
                        <a:rPr lang="de-DE" sz="16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mn-ea"/>
                          <a:cs typeface="+mn-cs"/>
                        </a:rPr>
                        <a:t>Methan</a:t>
                      </a:r>
                      <a:endParaRPr lang="de-DE"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b="1" dirty="0">
                          <a:solidFill>
                            <a:schemeClr val="accent1">
                              <a:lumMod val="75000"/>
                            </a:schemeClr>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accent1">
                              <a:lumMod val="75000"/>
                            </a:schemeClr>
                          </a:solidFill>
                          <a:effectLst/>
                          <a:latin typeface="+mn-lt"/>
                          <a:ea typeface="+mn-ea"/>
                          <a:cs typeface="+mn-cs"/>
                        </a:rPr>
                        <a:t>Luziferin</a:t>
                      </a:r>
                      <a:endParaRPr lang="de-DE" sz="1600"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mn-ea"/>
                          <a:cs typeface="+mn-cs"/>
                        </a:rPr>
                        <a:t>Osmarol</a:t>
                      </a:r>
                      <a:endParaRPr lang="de-DE"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b="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mn-ea"/>
                          <a:cs typeface="+mn-cs"/>
                        </a:rPr>
                        <a:t>Glyzerin</a:t>
                      </a:r>
                      <a:endParaRPr lang="de-DE"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13" name="Textfeld 12">
            <a:extLst>
              <a:ext uri="{FF2B5EF4-FFF2-40B4-BE49-F238E27FC236}">
                <a16:creationId xmlns:a16="http://schemas.microsoft.com/office/drawing/2014/main" id="{E30D5A97-1BF6-F803-7EB2-2DDF23E74B83}"/>
              </a:ext>
            </a:extLst>
          </p:cNvPr>
          <p:cNvSpPr txBox="1"/>
          <p:nvPr/>
        </p:nvSpPr>
        <p:spPr>
          <a:xfrm>
            <a:off x="6727826" y="1169927"/>
            <a:ext cx="4632324" cy="584775"/>
          </a:xfrm>
          <a:prstGeom prst="rect">
            <a:avLst/>
          </a:prstGeom>
          <a:noFill/>
        </p:spPr>
        <p:txBody>
          <a:bodyPr wrap="square">
            <a:spAutoFit/>
          </a:bodyPr>
          <a:lstStyle/>
          <a:p>
            <a:pPr marL="342900" indent="-342900">
              <a:buFont typeface="+mj-lt"/>
              <a:buAutoNum type="arabicPeriod" startAt="2"/>
            </a:pPr>
            <a:r>
              <a:rPr lang="de-DE" sz="1600" dirty="0">
                <a:effectLst/>
              </a:rPr>
              <a:t>Welcher Stoff bringt ein Glühwürmchen zum Leuchten? </a:t>
            </a:r>
            <a:endParaRPr lang="de-DE" sz="1600" dirty="0"/>
          </a:p>
        </p:txBody>
      </p:sp>
      <p:graphicFrame>
        <p:nvGraphicFramePr>
          <p:cNvPr id="16" name="Tabelle 15">
            <a:extLst>
              <a:ext uri="{FF2B5EF4-FFF2-40B4-BE49-F238E27FC236}">
                <a16:creationId xmlns:a16="http://schemas.microsoft.com/office/drawing/2014/main" id="{CA8D9335-FD7A-3D62-455F-A75BA3BB800A}"/>
              </a:ext>
            </a:extLst>
          </p:cNvPr>
          <p:cNvGraphicFramePr>
            <a:graphicFrameLocks noGrp="1"/>
          </p:cNvGraphicFramePr>
          <p:nvPr/>
        </p:nvGraphicFramePr>
        <p:xfrm>
          <a:off x="1463676" y="3440272"/>
          <a:ext cx="4565647" cy="741680"/>
        </p:xfrm>
        <a:graphic>
          <a:graphicData uri="http://schemas.openxmlformats.org/drawingml/2006/table">
            <a:tbl>
              <a:tblPr firstRow="1" bandRow="1">
                <a:tableStyleId>{2D5ABB26-0587-4C30-8999-92F81FD0307C}</a:tableStyleId>
              </a:tblPr>
              <a:tblGrid>
                <a:gridCol w="287494">
                  <a:extLst>
                    <a:ext uri="{9D8B030D-6E8A-4147-A177-3AD203B41FA5}">
                      <a16:colId xmlns:a16="http://schemas.microsoft.com/office/drawing/2014/main" val="3187209082"/>
                    </a:ext>
                  </a:extLst>
                </a:gridCol>
                <a:gridCol w="2134727">
                  <a:extLst>
                    <a:ext uri="{9D8B030D-6E8A-4147-A177-3AD203B41FA5}">
                      <a16:colId xmlns:a16="http://schemas.microsoft.com/office/drawing/2014/main" val="392825424"/>
                    </a:ext>
                  </a:extLst>
                </a:gridCol>
                <a:gridCol w="312983">
                  <a:extLst>
                    <a:ext uri="{9D8B030D-6E8A-4147-A177-3AD203B41FA5}">
                      <a16:colId xmlns:a16="http://schemas.microsoft.com/office/drawing/2014/main" val="545952283"/>
                    </a:ext>
                  </a:extLst>
                </a:gridCol>
                <a:gridCol w="1830443">
                  <a:extLst>
                    <a:ext uri="{9D8B030D-6E8A-4147-A177-3AD203B41FA5}">
                      <a16:colId xmlns:a16="http://schemas.microsoft.com/office/drawing/2014/main" val="2884746537"/>
                    </a:ext>
                  </a:extLst>
                </a:gridCol>
              </a:tblGrid>
              <a:tr h="370840">
                <a:tc>
                  <a:txBody>
                    <a:bodyPr/>
                    <a:lstStyle/>
                    <a:p>
                      <a:r>
                        <a:rPr lang="de-DE" sz="16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Deutschland</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Spanien</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Frankreich</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b="1" dirty="0">
                          <a:solidFill>
                            <a:schemeClr val="accent1">
                              <a:lumMod val="75000"/>
                            </a:schemeClr>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accent1">
                              <a:lumMod val="75000"/>
                            </a:schemeClr>
                          </a:solidFill>
                          <a:effectLst/>
                          <a:latin typeface="+mn-lt"/>
                          <a:ea typeface="+mn-ea"/>
                          <a:cs typeface="+mn-cs"/>
                        </a:rPr>
                        <a:t>Großbritannien</a:t>
                      </a:r>
                      <a:endParaRPr lang="de-DE" sz="1600"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graphicFrame>
        <p:nvGraphicFramePr>
          <p:cNvPr id="17" name="Tabelle 16">
            <a:extLst>
              <a:ext uri="{FF2B5EF4-FFF2-40B4-BE49-F238E27FC236}">
                <a16:creationId xmlns:a16="http://schemas.microsoft.com/office/drawing/2014/main" id="{76FB1134-23CD-E0C4-DA8B-F3B36B30E314}"/>
              </a:ext>
            </a:extLst>
          </p:cNvPr>
          <p:cNvGraphicFramePr>
            <a:graphicFrameLocks noGrp="1"/>
          </p:cNvGraphicFramePr>
          <p:nvPr/>
        </p:nvGraphicFramePr>
        <p:xfrm>
          <a:off x="6727826" y="3440272"/>
          <a:ext cx="4632324" cy="741680"/>
        </p:xfrm>
        <a:graphic>
          <a:graphicData uri="http://schemas.openxmlformats.org/drawingml/2006/table">
            <a:tbl>
              <a:tblPr firstRow="1" bandRow="1">
                <a:tableStyleId>{2D5ABB26-0587-4C30-8999-92F81FD0307C}</a:tableStyleId>
              </a:tblPr>
              <a:tblGrid>
                <a:gridCol w="291693">
                  <a:extLst>
                    <a:ext uri="{9D8B030D-6E8A-4147-A177-3AD203B41FA5}">
                      <a16:colId xmlns:a16="http://schemas.microsoft.com/office/drawing/2014/main" val="3187209082"/>
                    </a:ext>
                  </a:extLst>
                </a:gridCol>
                <a:gridCol w="2165902">
                  <a:extLst>
                    <a:ext uri="{9D8B030D-6E8A-4147-A177-3AD203B41FA5}">
                      <a16:colId xmlns:a16="http://schemas.microsoft.com/office/drawing/2014/main" val="392825424"/>
                    </a:ext>
                  </a:extLst>
                </a:gridCol>
                <a:gridCol w="317554">
                  <a:extLst>
                    <a:ext uri="{9D8B030D-6E8A-4147-A177-3AD203B41FA5}">
                      <a16:colId xmlns:a16="http://schemas.microsoft.com/office/drawing/2014/main" val="545952283"/>
                    </a:ext>
                  </a:extLst>
                </a:gridCol>
                <a:gridCol w="1857175">
                  <a:extLst>
                    <a:ext uri="{9D8B030D-6E8A-4147-A177-3AD203B41FA5}">
                      <a16:colId xmlns:a16="http://schemas.microsoft.com/office/drawing/2014/main" val="2884746537"/>
                    </a:ext>
                  </a:extLst>
                </a:gridCol>
              </a:tblGrid>
              <a:tr h="370840">
                <a:tc>
                  <a:txBody>
                    <a:bodyPr/>
                    <a:lstStyle/>
                    <a:p>
                      <a:r>
                        <a:rPr lang="de-DE" sz="1600" b="1" dirty="0">
                          <a:solidFill>
                            <a:schemeClr val="accent1">
                              <a:lumMod val="75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accent1">
                              <a:lumMod val="75000"/>
                            </a:schemeClr>
                          </a:solidFill>
                          <a:effectLst/>
                          <a:latin typeface="+mn-lt"/>
                          <a:ea typeface="+mn-ea"/>
                          <a:cs typeface="+mn-cs"/>
                        </a:rPr>
                        <a:t>Artemis</a:t>
                      </a:r>
                      <a:endParaRPr lang="de-DE" sz="1600"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Aphrodite</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Alkmene</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b="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tx1"/>
                          </a:solidFill>
                          <a:effectLst/>
                          <a:latin typeface="+mn-lt"/>
                          <a:ea typeface="+mn-ea"/>
                          <a:cs typeface="+mn-cs"/>
                        </a:rPr>
                        <a:t>Leto</a:t>
                      </a:r>
                      <a:endParaRPr lang="de-DE"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graphicFrame>
        <p:nvGraphicFramePr>
          <p:cNvPr id="18" name="Tabelle 17">
            <a:extLst>
              <a:ext uri="{FF2B5EF4-FFF2-40B4-BE49-F238E27FC236}">
                <a16:creationId xmlns:a16="http://schemas.microsoft.com/office/drawing/2014/main" id="{3C29C32A-0F4E-F150-57E5-3CD146E9F0C4}"/>
              </a:ext>
            </a:extLst>
          </p:cNvPr>
          <p:cNvGraphicFramePr>
            <a:graphicFrameLocks noGrp="1"/>
          </p:cNvGraphicFramePr>
          <p:nvPr/>
        </p:nvGraphicFramePr>
        <p:xfrm>
          <a:off x="1397000" y="5256299"/>
          <a:ext cx="4632324" cy="741680"/>
        </p:xfrm>
        <a:graphic>
          <a:graphicData uri="http://schemas.openxmlformats.org/drawingml/2006/table">
            <a:tbl>
              <a:tblPr firstRow="1" bandRow="1">
                <a:tableStyleId>{2D5ABB26-0587-4C30-8999-92F81FD0307C}</a:tableStyleId>
              </a:tblPr>
              <a:tblGrid>
                <a:gridCol w="291693">
                  <a:extLst>
                    <a:ext uri="{9D8B030D-6E8A-4147-A177-3AD203B41FA5}">
                      <a16:colId xmlns:a16="http://schemas.microsoft.com/office/drawing/2014/main" val="3187209082"/>
                    </a:ext>
                  </a:extLst>
                </a:gridCol>
                <a:gridCol w="2165902">
                  <a:extLst>
                    <a:ext uri="{9D8B030D-6E8A-4147-A177-3AD203B41FA5}">
                      <a16:colId xmlns:a16="http://schemas.microsoft.com/office/drawing/2014/main" val="392825424"/>
                    </a:ext>
                  </a:extLst>
                </a:gridCol>
                <a:gridCol w="317554">
                  <a:extLst>
                    <a:ext uri="{9D8B030D-6E8A-4147-A177-3AD203B41FA5}">
                      <a16:colId xmlns:a16="http://schemas.microsoft.com/office/drawing/2014/main" val="545952283"/>
                    </a:ext>
                  </a:extLst>
                </a:gridCol>
                <a:gridCol w="1857175">
                  <a:extLst>
                    <a:ext uri="{9D8B030D-6E8A-4147-A177-3AD203B41FA5}">
                      <a16:colId xmlns:a16="http://schemas.microsoft.com/office/drawing/2014/main" val="2884746537"/>
                    </a:ext>
                  </a:extLst>
                </a:gridCol>
              </a:tblGrid>
              <a:tr h="370840">
                <a:tc>
                  <a:txBody>
                    <a:bodyPr/>
                    <a:lstStyle/>
                    <a:p>
                      <a:r>
                        <a:rPr lang="de-DE" sz="16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Platon</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Descartes</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743662"/>
                  </a:ext>
                </a:extLst>
              </a:tr>
              <a:tr h="370840">
                <a:tc>
                  <a:txBody>
                    <a:bodyPr/>
                    <a:lstStyle/>
                    <a:p>
                      <a:r>
                        <a:rPr lang="de-DE"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tx1"/>
                          </a:solidFill>
                          <a:effectLst/>
                          <a:latin typeface="+mn-lt"/>
                          <a:ea typeface="+mn-ea"/>
                          <a:cs typeface="+mn-cs"/>
                        </a:rPr>
                        <a:t>Satre</a:t>
                      </a:r>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b="1" dirty="0">
                          <a:solidFill>
                            <a:schemeClr val="accent1">
                              <a:lumMod val="75000"/>
                            </a:schemeClr>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accent1">
                              <a:lumMod val="75000"/>
                            </a:schemeClr>
                          </a:solidFill>
                          <a:effectLst/>
                          <a:latin typeface="+mn-lt"/>
                          <a:ea typeface="+mn-ea"/>
                          <a:cs typeface="+mn-cs"/>
                        </a:rPr>
                        <a:t>Schopenhauer</a:t>
                      </a:r>
                      <a:endParaRPr lang="de-DE" sz="1600"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840404"/>
                  </a:ext>
                </a:extLst>
              </a:tr>
            </a:tbl>
          </a:graphicData>
        </a:graphic>
      </p:graphicFrame>
      <p:sp>
        <p:nvSpPr>
          <p:cNvPr id="21" name="Textfeld 20">
            <a:extLst>
              <a:ext uri="{FF2B5EF4-FFF2-40B4-BE49-F238E27FC236}">
                <a16:creationId xmlns:a16="http://schemas.microsoft.com/office/drawing/2014/main" id="{2FDAA5E6-950B-AF53-DE46-4A6DF64C936E}"/>
              </a:ext>
            </a:extLst>
          </p:cNvPr>
          <p:cNvSpPr txBox="1"/>
          <p:nvPr/>
        </p:nvSpPr>
        <p:spPr>
          <a:xfrm>
            <a:off x="6727826" y="3090309"/>
            <a:ext cx="4632324" cy="338554"/>
          </a:xfrm>
          <a:prstGeom prst="rect">
            <a:avLst/>
          </a:prstGeom>
          <a:noFill/>
        </p:spPr>
        <p:txBody>
          <a:bodyPr wrap="square">
            <a:spAutoFit/>
          </a:bodyPr>
          <a:lstStyle/>
          <a:p>
            <a:pPr marL="342900" indent="-342900">
              <a:buFont typeface="+mj-lt"/>
              <a:buAutoNum type="arabicPeriod" startAt="4"/>
            </a:pPr>
            <a:r>
              <a:rPr lang="de-DE" sz="1600" dirty="0">
                <a:effectLst/>
                <a:latin typeface="Cambria" panose="02040503050406030204" pitchFamily="18" charset="0"/>
              </a:rPr>
              <a:t>Wer ist die Zwillingsschwester des Apollon? </a:t>
            </a:r>
            <a:endParaRPr lang="de-DE" sz="1600" dirty="0"/>
          </a:p>
        </p:txBody>
      </p:sp>
      <p:sp>
        <p:nvSpPr>
          <p:cNvPr id="22" name="Textfeld 21">
            <a:extLst>
              <a:ext uri="{FF2B5EF4-FFF2-40B4-BE49-F238E27FC236}">
                <a16:creationId xmlns:a16="http://schemas.microsoft.com/office/drawing/2014/main" id="{0B79DA51-FC8B-DFD3-CEC3-729702E9B8B7}"/>
              </a:ext>
            </a:extLst>
          </p:cNvPr>
          <p:cNvSpPr txBox="1"/>
          <p:nvPr/>
        </p:nvSpPr>
        <p:spPr>
          <a:xfrm>
            <a:off x="1397000" y="4614537"/>
            <a:ext cx="4632324" cy="584775"/>
          </a:xfrm>
          <a:prstGeom prst="rect">
            <a:avLst/>
          </a:prstGeom>
          <a:noFill/>
        </p:spPr>
        <p:txBody>
          <a:bodyPr wrap="square">
            <a:spAutoFit/>
          </a:bodyPr>
          <a:lstStyle/>
          <a:p>
            <a:pPr marL="342900" indent="-342900">
              <a:buFont typeface="+mj-lt"/>
              <a:buAutoNum type="arabicPeriod" startAt="5"/>
            </a:pPr>
            <a:r>
              <a:rPr lang="de-DE" sz="1600" dirty="0">
                <a:effectLst/>
                <a:latin typeface="Cambria" panose="02040503050406030204" pitchFamily="18" charset="0"/>
              </a:rPr>
              <a:t>Welcher Philosoph sagte: “Das Schicksal mischt die Karten und wir spielen”? </a:t>
            </a:r>
            <a:endParaRPr lang="de-DE" sz="1600" dirty="0"/>
          </a:p>
        </p:txBody>
      </p:sp>
    </p:spTree>
    <p:extLst>
      <p:ext uri="{BB962C8B-B14F-4D97-AF65-F5344CB8AC3E}">
        <p14:creationId xmlns:p14="http://schemas.microsoft.com/office/powerpoint/2010/main" val="41393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91FB-9CAA-7BE6-6FD4-36A85096F5DC}"/>
            </a:ext>
          </a:extLst>
        </p:cNvPr>
        <p:cNvGrpSpPr/>
        <p:nvPr/>
      </p:nvGrpSpPr>
      <p:grpSpPr>
        <a:xfrm>
          <a:off x="0" y="0"/>
          <a:ext cx="0" cy="0"/>
          <a:chOff x="0" y="0"/>
          <a:chExt cx="0" cy="0"/>
        </a:xfrm>
      </p:grpSpPr>
      <p:sp>
        <p:nvSpPr>
          <p:cNvPr id="8" name="Inhaltsplatzhalter 7">
            <a:extLst>
              <a:ext uri="{FF2B5EF4-FFF2-40B4-BE49-F238E27FC236}">
                <a16:creationId xmlns:a16="http://schemas.microsoft.com/office/drawing/2014/main" id="{2EF48499-5BC8-E446-D07B-5D0DABD446A2}"/>
              </a:ext>
            </a:extLst>
          </p:cNvPr>
          <p:cNvSpPr>
            <a:spLocks noGrp="1"/>
          </p:cNvSpPr>
          <p:nvPr>
            <p:ph sz="quarter" idx="11"/>
          </p:nvPr>
        </p:nvSpPr>
        <p:spPr>
          <a:xfrm>
            <a:off x="900000" y="648000"/>
            <a:ext cx="10521950" cy="617538"/>
          </a:xfrm>
        </p:spPr>
        <p:txBody>
          <a:bodyPr lIns="90000"/>
          <a:lstStyle/>
          <a:p>
            <a:pPr algn="ctr"/>
            <a:r>
              <a:rPr lang="de-DE" dirty="0"/>
              <a:t>Mit Simulationen zum Modell der Binomialverteilung</a:t>
            </a:r>
          </a:p>
          <a:p>
            <a:endParaRPr lang="de-DE" dirty="0"/>
          </a:p>
        </p:txBody>
      </p:sp>
      <p:pic>
        <p:nvPicPr>
          <p:cNvPr id="17" name="Grafik 16" descr="Ein Bild, das Text, Software, Zahl, Diagramm enthält.&#10;&#10;KI-generierte Inhalte können fehlerhaft sein.">
            <a:extLst>
              <a:ext uri="{FF2B5EF4-FFF2-40B4-BE49-F238E27FC236}">
                <a16:creationId xmlns:a16="http://schemas.microsoft.com/office/drawing/2014/main" id="{9F3BCAC1-4582-2F39-BFB2-E980A50DA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50" y="1350045"/>
            <a:ext cx="6373132" cy="4452730"/>
          </a:xfrm>
          <a:prstGeom prst="rect">
            <a:avLst/>
          </a:prstGeom>
        </p:spPr>
      </p:pic>
      <p:pic>
        <p:nvPicPr>
          <p:cNvPr id="19" name="Grafik 18" descr="Ein Bild, das Text, Screenshot, Display, Software enthält.&#10;&#10;KI-generierte Inhalte können fehlerhaft sein.">
            <a:extLst>
              <a:ext uri="{FF2B5EF4-FFF2-40B4-BE49-F238E27FC236}">
                <a16:creationId xmlns:a16="http://schemas.microsoft.com/office/drawing/2014/main" id="{4063D0F0-75E3-176E-A3F9-2F2CE824C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387" y="1188445"/>
            <a:ext cx="3678613" cy="5148470"/>
          </a:xfrm>
          <a:prstGeom prst="rect">
            <a:avLst/>
          </a:prstGeom>
        </p:spPr>
      </p:pic>
    </p:spTree>
    <p:extLst>
      <p:ext uri="{BB962C8B-B14F-4D97-AF65-F5344CB8AC3E}">
        <p14:creationId xmlns:p14="http://schemas.microsoft.com/office/powerpoint/2010/main" val="65157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9839-91AC-E7C1-F3B9-0ED739221C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95855219-8516-0060-91A5-6A8D8393B20B}"/>
              </a:ext>
            </a:extLst>
          </p:cNvPr>
          <p:cNvSpPr txBox="1"/>
          <p:nvPr/>
        </p:nvSpPr>
        <p:spPr>
          <a:xfrm>
            <a:off x="1998436" y="648000"/>
            <a:ext cx="7421476" cy="523220"/>
          </a:xfrm>
          <a:prstGeom prst="rect">
            <a:avLst/>
          </a:prstGeom>
          <a:noFill/>
        </p:spPr>
        <p:txBody>
          <a:bodyPr wrap="square" rtlCol="0">
            <a:spAutoFit/>
          </a:bodyPr>
          <a:lstStyle/>
          <a:p>
            <a:pPr algn="ctr"/>
            <a:r>
              <a:rPr lang="de-DE" sz="2800" b="1" dirty="0"/>
              <a:t>Prolog</a:t>
            </a:r>
          </a:p>
        </p:txBody>
      </p:sp>
      <p:sp>
        <p:nvSpPr>
          <p:cNvPr id="22" name="Textfeld 21">
            <a:extLst>
              <a:ext uri="{FF2B5EF4-FFF2-40B4-BE49-F238E27FC236}">
                <a16:creationId xmlns:a16="http://schemas.microsoft.com/office/drawing/2014/main" id="{3B676B26-AD72-A15F-C42C-33C7C22BD84F}"/>
              </a:ext>
            </a:extLst>
          </p:cNvPr>
          <p:cNvSpPr txBox="1"/>
          <p:nvPr/>
        </p:nvSpPr>
        <p:spPr>
          <a:xfrm>
            <a:off x="2124726" y="1522769"/>
            <a:ext cx="7168896" cy="1354217"/>
          </a:xfrm>
          <a:prstGeom prst="rect">
            <a:avLst/>
          </a:prstGeom>
          <a:noFill/>
        </p:spPr>
        <p:txBody>
          <a:bodyPr wrap="square" rtlCol="0">
            <a:spAutoFit/>
          </a:bodyPr>
          <a:lstStyle/>
          <a:p>
            <a:r>
              <a:rPr lang="de-DE" dirty="0"/>
              <a:t>„Insofern sich die Sätze der Mathematik auf die Wirklichkeit beziehen, sind sie nicht sicher, und insofern sie sicher sind, beziehen sie sich nicht auf die Wirklichkeit.“</a:t>
            </a:r>
          </a:p>
          <a:p>
            <a:r>
              <a:rPr lang="de-DE" sz="1400" dirty="0"/>
              <a:t>Albert Einstein: Geometrie und Erfahrung. Vortrag in der Preußischen Akademie der Wissenschaften am 27.01.1921</a:t>
            </a:r>
          </a:p>
        </p:txBody>
      </p:sp>
      <p:sp>
        <p:nvSpPr>
          <p:cNvPr id="23" name="Textfeld 22">
            <a:extLst>
              <a:ext uri="{FF2B5EF4-FFF2-40B4-BE49-F238E27FC236}">
                <a16:creationId xmlns:a16="http://schemas.microsoft.com/office/drawing/2014/main" id="{E8E2A9A5-6DBA-3B55-8747-C381158BD081}"/>
              </a:ext>
            </a:extLst>
          </p:cNvPr>
          <p:cNvSpPr txBox="1"/>
          <p:nvPr/>
        </p:nvSpPr>
        <p:spPr>
          <a:xfrm>
            <a:off x="2124726" y="3228536"/>
            <a:ext cx="7421476" cy="1754326"/>
          </a:xfrm>
          <a:prstGeom prst="rect">
            <a:avLst/>
          </a:prstGeom>
          <a:noFill/>
        </p:spPr>
        <p:txBody>
          <a:bodyPr wrap="square" rtlCol="0">
            <a:spAutoFit/>
          </a:bodyPr>
          <a:lstStyle/>
          <a:p>
            <a:r>
              <a:rPr lang="de-DE" dirty="0"/>
              <a:t>In der Statistik müssen wir eine gewisse Unsicherheit ertragen - im Gegensatz zur (reinen) Mathematik. </a:t>
            </a:r>
          </a:p>
          <a:p>
            <a:r>
              <a:rPr lang="de-DE" dirty="0"/>
              <a:t>Die ideale Sprache zur Modellierung möglicher und realer Strukturen ist die Mathematik. Sie ist auch in der Statistik für das Formalisieren, für die Bildung von Modellen entscheidend. Auch die Unsicherheit wird modelliert.</a:t>
            </a:r>
          </a:p>
          <a:p>
            <a:r>
              <a:rPr lang="de-DE" dirty="0"/>
              <a:t>Aber: </a:t>
            </a:r>
            <a:r>
              <a:rPr lang="de-DE" b="1" dirty="0"/>
              <a:t>Vor der Formalisierung kommt die Erfahrung</a:t>
            </a:r>
            <a:r>
              <a:rPr lang="de-DE" dirty="0"/>
              <a:t>!</a:t>
            </a:r>
          </a:p>
        </p:txBody>
      </p:sp>
      <p:sp>
        <p:nvSpPr>
          <p:cNvPr id="3" name="Textfeld 2">
            <a:extLst>
              <a:ext uri="{FF2B5EF4-FFF2-40B4-BE49-F238E27FC236}">
                <a16:creationId xmlns:a16="http://schemas.microsoft.com/office/drawing/2014/main" id="{24C1372D-32D4-FBD7-6216-08CADBBFD324}"/>
              </a:ext>
            </a:extLst>
          </p:cNvPr>
          <p:cNvSpPr txBox="1"/>
          <p:nvPr/>
        </p:nvSpPr>
        <p:spPr>
          <a:xfrm>
            <a:off x="2124726" y="5179182"/>
            <a:ext cx="7421476" cy="646331"/>
          </a:xfrm>
          <a:prstGeom prst="rect">
            <a:avLst/>
          </a:prstGeom>
          <a:noFill/>
        </p:spPr>
        <p:txBody>
          <a:bodyPr wrap="square">
            <a:spAutoFit/>
          </a:bodyPr>
          <a:lstStyle/>
          <a:p>
            <a:r>
              <a:rPr lang="de-DE" dirty="0"/>
              <a:t>Warum brauchen wir Hypothesentests in der Schule – auch wenn sie in der Wissenschaft nicht immer einen guten Ruf haben?</a:t>
            </a:r>
          </a:p>
        </p:txBody>
      </p:sp>
    </p:spTree>
    <p:extLst>
      <p:ext uri="{BB962C8B-B14F-4D97-AF65-F5344CB8AC3E}">
        <p14:creationId xmlns:p14="http://schemas.microsoft.com/office/powerpoint/2010/main" val="361766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4">
            <a:extLst>
              <a:ext uri="{FF2B5EF4-FFF2-40B4-BE49-F238E27FC236}">
                <a16:creationId xmlns:a16="http://schemas.microsoft.com/office/drawing/2014/main" id="{49D3721F-5392-7DD3-E91C-8CC09311D293}"/>
              </a:ext>
            </a:extLst>
          </p:cNvPr>
          <p:cNvSpPr txBox="1">
            <a:spLocks/>
          </p:cNvSpPr>
          <p:nvPr/>
        </p:nvSpPr>
        <p:spPr>
          <a:xfrm>
            <a:off x="838200" y="648000"/>
            <a:ext cx="10521950" cy="4883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 MC-Test – Vertiefung </a:t>
            </a:r>
          </a:p>
          <a:p>
            <a:pPr algn="ctr"/>
            <a:endParaRPr lang="de-DE" sz="2800" dirty="0">
              <a:latin typeface="+mn-lt"/>
            </a:endParaRPr>
          </a:p>
          <a:p>
            <a:pPr algn="ctr"/>
            <a:endParaRPr lang="de-DE" dirty="0"/>
          </a:p>
        </p:txBody>
      </p:sp>
      <p:sp>
        <p:nvSpPr>
          <p:cNvPr id="3" name="Textfeld 2">
            <a:extLst>
              <a:ext uri="{FF2B5EF4-FFF2-40B4-BE49-F238E27FC236}">
                <a16:creationId xmlns:a16="http://schemas.microsoft.com/office/drawing/2014/main" id="{73345E4B-7072-7C34-B22B-6EFDFF855649}"/>
              </a:ext>
            </a:extLst>
          </p:cNvPr>
          <p:cNvSpPr txBox="1"/>
          <p:nvPr/>
        </p:nvSpPr>
        <p:spPr>
          <a:xfrm>
            <a:off x="2196092" y="1332749"/>
            <a:ext cx="7353683" cy="1938992"/>
          </a:xfrm>
          <a:prstGeom prst="rect">
            <a:avLst/>
          </a:prstGeom>
          <a:solidFill>
            <a:schemeClr val="accent1">
              <a:lumMod val="40000"/>
              <a:lumOff val="60000"/>
            </a:schemeClr>
          </a:solidFill>
          <a:effectLst>
            <a:outerShdw blurRad="63500" sx="102000" sy="102000" algn="ctr" rotWithShape="0">
              <a:prstClr val="black">
                <a:alpha val="40000"/>
              </a:prstClr>
            </a:outerShdw>
          </a:effectLst>
        </p:spPr>
        <p:txBody>
          <a:bodyPr wrap="square" rtlCol="0">
            <a:spAutoFit/>
          </a:bodyPr>
          <a:lstStyle/>
          <a:p>
            <a:r>
              <a:rPr lang="de-DE" sz="2000" dirty="0"/>
              <a:t>Ihr könnt zwischen einem Multiple-Choice-Test mit 5, 10, 20 oder 100 Fragen auswählen.</a:t>
            </a:r>
          </a:p>
          <a:p>
            <a:r>
              <a:rPr lang="de-DE" sz="2000" dirty="0"/>
              <a:t>Bei jedem dieser Tests seid ihr qualifiziert, wenn mindestens 60% der betreffenden Fragen gelöst werden. Ihr könnt nur raten (p=0,25). </a:t>
            </a:r>
          </a:p>
          <a:p>
            <a:pPr marL="342900" indent="-342900">
              <a:buFont typeface="Wingdings" pitchFamily="2" charset="2"/>
              <a:buChar char="Ø"/>
            </a:pPr>
            <a:r>
              <a:rPr lang="de-DE" sz="2000" dirty="0"/>
              <a:t>Welchen der vier Tests würdet ihr auswählen?</a:t>
            </a:r>
          </a:p>
          <a:p>
            <a:pPr marL="342900" indent="-342900">
              <a:buFont typeface="Wingdings" pitchFamily="2" charset="2"/>
              <a:buChar char="Ø"/>
            </a:pPr>
            <a:r>
              <a:rPr lang="de-DE" sz="2000" dirty="0"/>
              <a:t>Begründet eure Entscheidung, ohne zu rechnen.</a:t>
            </a:r>
          </a:p>
        </p:txBody>
      </p:sp>
      <p:pic>
        <p:nvPicPr>
          <p:cNvPr id="11" name="Grafik 10" descr="Ein Bild, das Text, Screenshot, Schrift, Diagramm enthält.&#10;&#10;Automatisch generierte Beschreibung">
            <a:extLst>
              <a:ext uri="{FF2B5EF4-FFF2-40B4-BE49-F238E27FC236}">
                <a16:creationId xmlns:a16="http://schemas.microsoft.com/office/drawing/2014/main" id="{2A546E80-F9EE-43A9-2D1C-911090936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50" y="3615575"/>
            <a:ext cx="2160000" cy="1912412"/>
          </a:xfrm>
          <a:prstGeom prst="rect">
            <a:avLst/>
          </a:prstGeom>
        </p:spPr>
      </p:pic>
      <p:pic>
        <p:nvPicPr>
          <p:cNvPr id="14" name="Grafik 13" descr="Ein Bild, das Text, Screenshot, Schrift, Diagramm enthält.&#10;&#10;Automatisch generierte Beschreibung">
            <a:extLst>
              <a:ext uri="{FF2B5EF4-FFF2-40B4-BE49-F238E27FC236}">
                <a16:creationId xmlns:a16="http://schemas.microsoft.com/office/drawing/2014/main" id="{EECAFFBB-89B1-C5D2-E602-887B772FD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934" y="3615575"/>
            <a:ext cx="2160000" cy="1912412"/>
          </a:xfrm>
          <a:prstGeom prst="rect">
            <a:avLst/>
          </a:prstGeom>
        </p:spPr>
      </p:pic>
      <p:pic>
        <p:nvPicPr>
          <p:cNvPr id="19" name="Grafik 18" descr="Ein Bild, das Text, Screenshot, Schrift, Diagramm enthält.&#10;&#10;Automatisch generierte Beschreibung">
            <a:extLst>
              <a:ext uri="{FF2B5EF4-FFF2-40B4-BE49-F238E27FC236}">
                <a16:creationId xmlns:a16="http://schemas.microsoft.com/office/drawing/2014/main" id="{75C7B93F-8F21-9028-319D-1C12A3853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218" y="3615575"/>
            <a:ext cx="2160000" cy="1912412"/>
          </a:xfrm>
          <a:prstGeom prst="rect">
            <a:avLst/>
          </a:prstGeom>
        </p:spPr>
      </p:pic>
      <p:pic>
        <p:nvPicPr>
          <p:cNvPr id="23" name="Grafik 22" descr="Ein Bild, das Text, Screenshot, Schrift, Diagramm enthält.&#10;&#10;Automatisch generierte Beschreibung">
            <a:extLst>
              <a:ext uri="{FF2B5EF4-FFF2-40B4-BE49-F238E27FC236}">
                <a16:creationId xmlns:a16="http://schemas.microsoft.com/office/drawing/2014/main" id="{ED3934A3-2F6B-885B-4EBC-B630AE2C1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7350" y="3615575"/>
            <a:ext cx="2160000" cy="1912412"/>
          </a:xfrm>
          <a:prstGeom prst="rect">
            <a:avLst/>
          </a:prstGeom>
        </p:spPr>
      </p:pic>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4A79D501-975B-0159-F609-6BAB5F328D52}"/>
                  </a:ext>
                </a:extLst>
              </p:cNvPr>
              <p:cNvSpPr txBox="1"/>
              <p:nvPr/>
            </p:nvSpPr>
            <p:spPr>
              <a:xfrm>
                <a:off x="1543051" y="5732162"/>
                <a:ext cx="9958387" cy="372410"/>
              </a:xfrm>
              <a:prstGeom prst="rect">
                <a:avLst/>
              </a:prstGeom>
              <a:noFill/>
            </p:spPr>
            <p:txBody>
              <a:bodyPr wrap="square" rtlCol="0">
                <a:spAutoFit/>
              </a:bodyPr>
              <a:lstStyle/>
              <a:p>
                <a:r>
                  <a:rPr lang="de-DE" dirty="0"/>
                  <a:t>Und wieder grüßt das </a:t>
                </a:r>
                <a14:m>
                  <m:oMath xmlns:m="http://schemas.openxmlformats.org/officeDocument/2006/math">
                    <m:r>
                      <a:rPr lang="de-DE" b="0" i="1" smtClean="0">
                        <a:latin typeface="Cambria Math" panose="02040503050406030204" pitchFamily="18" charset="0"/>
                      </a:rPr>
                      <m:t>1/</m:t>
                    </m:r>
                    <m:rad>
                      <m:radPr>
                        <m:degHide m:val="on"/>
                        <m:ctrlPr>
                          <a:rPr lang="de-DE" b="0" i="1" smtClean="0">
                            <a:latin typeface="Cambria Math" panose="02040503050406030204" pitchFamily="18" charset="0"/>
                          </a:rPr>
                        </m:ctrlPr>
                      </m:radPr>
                      <m:deg/>
                      <m:e>
                        <m:r>
                          <a:rPr lang="de-DE" b="0" i="1" smtClean="0">
                            <a:latin typeface="Cambria Math" panose="02040503050406030204" pitchFamily="18" charset="0"/>
                          </a:rPr>
                          <m:t>𝑛</m:t>
                        </m:r>
                      </m:e>
                    </m:rad>
                  </m:oMath>
                </a14:m>
                <a:r>
                  <a:rPr lang="de-DE" dirty="0"/>
                  <a:t> - </a:t>
                </a:r>
                <a14:m>
                  <m:oMath xmlns:m="http://schemas.openxmlformats.org/officeDocument/2006/math">
                    <m:r>
                      <m:rPr>
                        <m:sty m:val="p"/>
                      </m:rPr>
                      <a:rPr lang="de-DE" i="0">
                        <a:latin typeface="Cambria Math" panose="02040503050406030204" pitchFamily="18" charset="0"/>
                      </a:rPr>
                      <m:t>Gesetz</m:t>
                    </m:r>
                    <m:r>
                      <a:rPr lang="de-DE" b="0" i="0" smtClean="0">
                        <a:latin typeface="Cambria Math" panose="02040503050406030204" pitchFamily="18" charset="0"/>
                      </a:rPr>
                      <m:t>, </m:t>
                    </m:r>
                    <m:r>
                      <m:rPr>
                        <m:sty m:val="p"/>
                      </m:rPr>
                      <a:rPr lang="de-DE" b="0" i="0" smtClean="0">
                        <a:latin typeface="Cambria Math" panose="02040503050406030204" pitchFamily="18" charset="0"/>
                      </a:rPr>
                      <m:t>ungew</m:t>
                    </m:r>
                    <m:r>
                      <a:rPr lang="de-DE" b="0" i="0" smtClean="0">
                        <a:latin typeface="Cambria Math" panose="02040503050406030204" pitchFamily="18" charset="0"/>
                      </a:rPr>
                      <m:t>ö</m:t>
                    </m:r>
                    <m:r>
                      <m:rPr>
                        <m:sty m:val="p"/>
                      </m:rPr>
                      <a:rPr lang="de-DE" b="0" i="0" smtClean="0">
                        <a:latin typeface="Cambria Math" panose="02040503050406030204" pitchFamily="18" charset="0"/>
                      </a:rPr>
                      <m:t>hnlich</m:t>
                    </m:r>
                    <m:r>
                      <a:rPr lang="de-DE" b="0" i="0" smtClean="0">
                        <a:latin typeface="Cambria Math" panose="02040503050406030204" pitchFamily="18" charset="0"/>
                      </a:rPr>
                      <m:t> </m:t>
                    </m:r>
                    <m:r>
                      <m:rPr>
                        <m:sty m:val="p"/>
                      </m:rPr>
                      <a:rPr lang="de-DE" b="0" i="0" smtClean="0">
                        <a:latin typeface="Cambria Math" panose="02040503050406030204" pitchFamily="18" charset="0"/>
                      </a:rPr>
                      <m:t>verpackt</m:t>
                    </m:r>
                    <m:r>
                      <a:rPr lang="de-DE" b="0" i="0" smtClean="0">
                        <a:latin typeface="Cambria Math" panose="02040503050406030204" pitchFamily="18" charset="0"/>
                      </a:rPr>
                      <m:t>.</m:t>
                    </m:r>
                  </m:oMath>
                </a14:m>
                <a:endParaRPr lang="de-DE" dirty="0"/>
              </a:p>
            </p:txBody>
          </p:sp>
        </mc:Choice>
        <mc:Fallback xmlns="">
          <p:sp>
            <p:nvSpPr>
              <p:cNvPr id="24" name="Textfeld 23">
                <a:extLst>
                  <a:ext uri="{FF2B5EF4-FFF2-40B4-BE49-F238E27FC236}">
                    <a16:creationId xmlns:a16="http://schemas.microsoft.com/office/drawing/2014/main" id="{4A79D501-975B-0159-F609-6BAB5F328D52}"/>
                  </a:ext>
                </a:extLst>
              </p:cNvPr>
              <p:cNvSpPr txBox="1">
                <a:spLocks noRot="1" noChangeAspect="1" noMove="1" noResize="1" noEditPoints="1" noAdjustHandles="1" noChangeArrowheads="1" noChangeShapeType="1" noTextEdit="1"/>
              </p:cNvSpPr>
              <p:nvPr/>
            </p:nvSpPr>
            <p:spPr>
              <a:xfrm>
                <a:off x="1543051" y="5732162"/>
                <a:ext cx="9958387" cy="372410"/>
              </a:xfrm>
              <a:prstGeom prst="rect">
                <a:avLst/>
              </a:prstGeom>
              <a:blipFill>
                <a:blip r:embed="rId6"/>
                <a:stretch>
                  <a:fillRect l="-510" t="-6667" b="-26667"/>
                </a:stretch>
              </a:blipFill>
            </p:spPr>
            <p:txBody>
              <a:bodyPr/>
              <a:lstStyle/>
              <a:p>
                <a:r>
                  <a:rPr lang="de-DE">
                    <a:noFill/>
                  </a:rPr>
                  <a:t> </a:t>
                </a:r>
              </a:p>
            </p:txBody>
          </p:sp>
        </mc:Fallback>
      </mc:AlternateContent>
    </p:spTree>
    <p:extLst>
      <p:ext uri="{BB962C8B-B14F-4D97-AF65-F5344CB8AC3E}">
        <p14:creationId xmlns:p14="http://schemas.microsoft.com/office/powerpoint/2010/main" val="406454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87E89086-5FEC-ADC9-927D-C42150FB837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5249" t="10023" r="4272" b="6740"/>
          <a:stretch/>
        </p:blipFill>
        <p:spPr>
          <a:xfrm>
            <a:off x="986920" y="1565572"/>
            <a:ext cx="6375230" cy="4146737"/>
          </a:xfrm>
          <a:effectLst>
            <a:outerShdw blurRad="63500" sx="102000" sy="102000" algn="ctr" rotWithShape="0">
              <a:schemeClr val="bg1">
                <a:lumMod val="75000"/>
                <a:alpha val="40000"/>
              </a:schemeClr>
            </a:outerShdw>
          </a:effectLst>
        </p:spPr>
      </p:pic>
      <p:pic>
        <p:nvPicPr>
          <p:cNvPr id="8" name="Grafik 7">
            <a:extLst>
              <a:ext uri="{FF2B5EF4-FFF2-40B4-BE49-F238E27FC236}">
                <a16:creationId xmlns:a16="http://schemas.microsoft.com/office/drawing/2014/main" id="{9126D8DF-3D29-2675-8BBB-077C65D0C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193" y="1293307"/>
            <a:ext cx="1262744" cy="4962053"/>
          </a:xfrm>
          <a:prstGeom prst="rect">
            <a:avLst/>
          </a:prstGeom>
          <a:effectLst>
            <a:outerShdw blurRad="63500" sx="102000" sy="102000" algn="ctr" rotWithShape="0">
              <a:schemeClr val="bg1">
                <a:lumMod val="50000"/>
                <a:alpha val="40000"/>
              </a:schemeClr>
            </a:outerShdw>
          </a:effectLst>
        </p:spPr>
      </p:pic>
      <p:sp>
        <p:nvSpPr>
          <p:cNvPr id="11" name="Textfeld 10">
            <a:extLst>
              <a:ext uri="{FF2B5EF4-FFF2-40B4-BE49-F238E27FC236}">
                <a16:creationId xmlns:a16="http://schemas.microsoft.com/office/drawing/2014/main" id="{5DF1F865-9916-3841-DB88-574E3A5A5B6F}"/>
              </a:ext>
            </a:extLst>
          </p:cNvPr>
          <p:cNvSpPr txBox="1"/>
          <p:nvPr/>
        </p:nvSpPr>
        <p:spPr>
          <a:xfrm>
            <a:off x="8514465" y="2919582"/>
            <a:ext cx="1081357" cy="954107"/>
          </a:xfrm>
          <a:prstGeom prst="rect">
            <a:avLst/>
          </a:prstGeom>
          <a:noFill/>
        </p:spPr>
        <p:txBody>
          <a:bodyPr wrap="square" rtlCol="0">
            <a:spAutoFit/>
          </a:bodyPr>
          <a:lstStyle/>
          <a:p>
            <a:r>
              <a:rPr lang="de-DE" sz="1400" dirty="0"/>
              <a:t>empirische </a:t>
            </a:r>
          </a:p>
          <a:p>
            <a:r>
              <a:rPr lang="de-DE" sz="1400" dirty="0"/>
              <a:t>Standard-</a:t>
            </a:r>
          </a:p>
          <a:p>
            <a:r>
              <a:rPr lang="de-DE" sz="1400" dirty="0" err="1"/>
              <a:t>abweichung</a:t>
            </a:r>
            <a:r>
              <a:rPr lang="de-DE" sz="1400" dirty="0"/>
              <a:t> </a:t>
            </a:r>
          </a:p>
          <a:p>
            <a:r>
              <a:rPr lang="de-DE" sz="1400" dirty="0"/>
              <a:t>entdecken</a:t>
            </a:r>
          </a:p>
        </p:txBody>
      </p:sp>
      <p:sp>
        <p:nvSpPr>
          <p:cNvPr id="3" name="Inhaltsplatzhalter 4">
            <a:extLst>
              <a:ext uri="{FF2B5EF4-FFF2-40B4-BE49-F238E27FC236}">
                <a16:creationId xmlns:a16="http://schemas.microsoft.com/office/drawing/2014/main" id="{507F99D6-6E4B-E3EE-97B3-BB68DF5AA9E7}"/>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Einführung in die Beschreibende Statistik - Handspanne</a:t>
            </a:r>
          </a:p>
          <a:p>
            <a:pPr algn="ctr"/>
            <a:endParaRPr lang="de-DE" dirty="0"/>
          </a:p>
        </p:txBody>
      </p:sp>
    </p:spTree>
    <p:extLst>
      <p:ext uri="{BB962C8B-B14F-4D97-AF65-F5344CB8AC3E}">
        <p14:creationId xmlns:p14="http://schemas.microsoft.com/office/powerpoint/2010/main" val="2853362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enthält.&#10;&#10;Automatisch generierte Beschreibung">
            <a:extLst>
              <a:ext uri="{FF2B5EF4-FFF2-40B4-BE49-F238E27FC236}">
                <a16:creationId xmlns:a16="http://schemas.microsoft.com/office/drawing/2014/main" id="{229C1DA7-4907-9E49-BACD-8E3A9F84271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99093" y="1457822"/>
            <a:ext cx="5733979" cy="4434633"/>
          </a:xfrm>
        </p:spPr>
      </p:pic>
      <p:pic>
        <p:nvPicPr>
          <p:cNvPr id="7" name="Grafik 6">
            <a:extLst>
              <a:ext uri="{FF2B5EF4-FFF2-40B4-BE49-F238E27FC236}">
                <a16:creationId xmlns:a16="http://schemas.microsoft.com/office/drawing/2014/main" id="{0682B0F2-703B-4047-8474-28B1968BC6A7}"/>
              </a:ext>
            </a:extLst>
          </p:cNvPr>
          <p:cNvPicPr>
            <a:picLocks noChangeAspect="1"/>
          </p:cNvPicPr>
          <p:nvPr/>
        </p:nvPicPr>
        <p:blipFill>
          <a:blip r:embed="rId3"/>
          <a:stretch>
            <a:fillRect/>
          </a:stretch>
        </p:blipFill>
        <p:spPr>
          <a:xfrm>
            <a:off x="7184617" y="1887036"/>
            <a:ext cx="4107820" cy="3248235"/>
          </a:xfrm>
          <a:prstGeom prst="rect">
            <a:avLst/>
          </a:prstGeom>
        </p:spPr>
      </p:pic>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Modell und Realität – und das </a:t>
                </a:r>
                <a14:m>
                  <m:oMath xmlns:m="http://schemas.openxmlformats.org/officeDocument/2006/math">
                    <m:r>
                      <a:rPr lang="de-DE" sz="2800" b="1" i="0" smtClean="0">
                        <a:latin typeface="Cambria Math" panose="02040503050406030204" pitchFamily="18" charset="0"/>
                      </a:rPr>
                      <m:t>𝟏</m:t>
                    </m:r>
                    <m:r>
                      <a:rPr lang="de-DE" sz="2800" b="1" i="0" smtClean="0">
                        <a:latin typeface="Cambria Math" panose="02040503050406030204" pitchFamily="18" charset="0"/>
                      </a:rPr>
                      <m:t>/</m:t>
                    </m:r>
                    <m:rad>
                      <m:radPr>
                        <m:degHide m:val="on"/>
                        <m:ctrlPr>
                          <a:rPr lang="de-DE" sz="2800" b="1" i="1" smtClean="0">
                            <a:latin typeface="Cambria Math" panose="02040503050406030204" pitchFamily="18" charset="0"/>
                          </a:rPr>
                        </m:ctrlPr>
                      </m:radPr>
                      <m:deg/>
                      <m:e>
                        <m:r>
                          <a:rPr lang="de-DE" sz="2800" b="1" i="1" smtClean="0">
                            <a:latin typeface="Cambria Math" panose="02040503050406030204" pitchFamily="18" charset="0"/>
                          </a:rPr>
                          <m:t>𝒏</m:t>
                        </m:r>
                      </m:e>
                    </m:rad>
                    <m:r>
                      <a:rPr lang="de-DE" sz="2800" b="1" i="1" smtClean="0">
                        <a:latin typeface="Cambria Math" panose="02040503050406030204" pitchFamily="18" charset="0"/>
                      </a:rPr>
                      <m:t>−</m:t>
                    </m:r>
                  </m:oMath>
                </a14:m>
                <a:r>
                  <a:rPr lang="de-DE" sz="2800" dirty="0">
                    <a:latin typeface="+mn-lt"/>
                  </a:rPr>
                  <a:t>Gesetz</a:t>
                </a:r>
              </a:p>
              <a:p>
                <a:pPr algn="ctr"/>
                <a:endParaRPr lang="de-DE" dirty="0"/>
              </a:p>
            </p:txBody>
          </p:sp>
        </mc:Choice>
        <mc:Fallback xmlns="">
          <p:sp>
            <p:nvSpPr>
              <p:cNvPr id="2" name="Inhaltsplatzhalter 4">
                <a:extLst>
                  <a:ext uri="{FF2B5EF4-FFF2-40B4-BE49-F238E27FC236}">
                    <a16:creationId xmlns:a16="http://schemas.microsoft.com/office/drawing/2014/main" id="{C27D52A0-7414-38DD-E9DB-DE726D76FB0E}"/>
                  </a:ext>
                </a:extLst>
              </p:cNvPr>
              <p:cNvSpPr txBox="1">
                <a:spLocks noRot="1" noChangeAspect="1" noMove="1" noResize="1" noEditPoints="1" noAdjustHandles="1" noChangeArrowheads="1" noChangeShapeType="1" noTextEdit="1"/>
              </p:cNvSpPr>
              <p:nvPr/>
            </p:nvSpPr>
            <p:spPr>
              <a:xfrm>
                <a:off x="838200" y="648000"/>
                <a:ext cx="10521950" cy="729402"/>
              </a:xfrm>
              <a:prstGeom prst="rect">
                <a:avLst/>
              </a:prstGeom>
              <a:blipFill>
                <a:blip r:embed="rId4"/>
                <a:stretch>
                  <a:fillRect t="-11864"/>
                </a:stretch>
              </a:blipFill>
            </p:spPr>
            <p:txBody>
              <a:bodyPr/>
              <a:lstStyle/>
              <a:p>
                <a:r>
                  <a:rPr lang="de-DE">
                    <a:noFill/>
                  </a:rPr>
                  <a:t> </a:t>
                </a:r>
              </a:p>
            </p:txBody>
          </p:sp>
        </mc:Fallback>
      </mc:AlternateContent>
    </p:spTree>
    <p:extLst>
      <p:ext uri="{BB962C8B-B14F-4D97-AF65-F5344CB8AC3E}">
        <p14:creationId xmlns:p14="http://schemas.microsoft.com/office/powerpoint/2010/main" val="435781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648000"/>
            <a:ext cx="10521950" cy="87889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Wahrscheinlichkeit entsteht, wenn aus Erfahrung Erwartung wird</a:t>
            </a:r>
          </a:p>
          <a:p>
            <a:pPr algn="ctr"/>
            <a:r>
              <a:rPr lang="de-DE" sz="1800" b="0" dirty="0">
                <a:latin typeface="+mn-lt"/>
              </a:rPr>
              <a:t>Zitat von Wolfgang Riemer</a:t>
            </a:r>
          </a:p>
          <a:p>
            <a:pPr algn="ctr"/>
            <a:endParaRPr lang="de-DE" dirty="0"/>
          </a:p>
        </p:txBody>
      </p:sp>
      <p:pic>
        <p:nvPicPr>
          <p:cNvPr id="10" name="Grafik 9" descr="Ein Bild, das Text, Quittung, Schrift, Screenshot enthält.&#10;&#10;Automatisch generierte Beschreibung">
            <a:extLst>
              <a:ext uri="{FF2B5EF4-FFF2-40B4-BE49-F238E27FC236}">
                <a16:creationId xmlns:a16="http://schemas.microsoft.com/office/drawing/2014/main" id="{C9C947F5-43AC-23E2-7281-4DCEB38A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64275"/>
            <a:ext cx="7772400" cy="3555726"/>
          </a:xfrm>
          <a:prstGeom prst="rect">
            <a:avLst/>
          </a:prstGeom>
          <a:effectLst>
            <a:outerShdw blurRad="63500" sx="102000" sy="102000" algn="ctr" rotWithShape="0">
              <a:prstClr val="black">
                <a:alpha val="40000"/>
              </a:prstClr>
            </a:outerShdw>
          </a:effectLst>
        </p:spPr>
      </p:pic>
      <p:sp>
        <p:nvSpPr>
          <p:cNvPr id="11" name="Textfeld 10">
            <a:extLst>
              <a:ext uri="{FF2B5EF4-FFF2-40B4-BE49-F238E27FC236}">
                <a16:creationId xmlns:a16="http://schemas.microsoft.com/office/drawing/2014/main" id="{96C131A4-1A65-D7D8-AA57-47DE8F9ED432}"/>
              </a:ext>
            </a:extLst>
          </p:cNvPr>
          <p:cNvSpPr txBox="1"/>
          <p:nvPr/>
        </p:nvSpPr>
        <p:spPr>
          <a:xfrm>
            <a:off x="2209800" y="5465379"/>
            <a:ext cx="7772400" cy="307777"/>
          </a:xfrm>
          <a:prstGeom prst="rect">
            <a:avLst/>
          </a:prstGeom>
          <a:noFill/>
        </p:spPr>
        <p:txBody>
          <a:bodyPr wrap="square" rtlCol="0">
            <a:spAutoFit/>
          </a:bodyPr>
          <a:lstStyle/>
          <a:p>
            <a:r>
              <a:rPr lang="de-DE" sz="1400" dirty="0"/>
              <a:t>Idee: W. Riemer, z. B. (leicht verändert) enthalten in: Riemer, W. (2023): Statistik unterrichten. Kallmeyer</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A0BB9EE-68BF-1BDD-D160-465764C29D07}"/>
                  </a:ext>
                </a:extLst>
              </p:cNvPr>
              <p:cNvSpPr txBox="1"/>
              <p:nvPr/>
            </p:nvSpPr>
            <p:spPr>
              <a:xfrm>
                <a:off x="10244959" y="1974840"/>
                <a:ext cx="1495538" cy="246221"/>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𝑛</m:t>
                          </m:r>
                        </m:sub>
                      </m:sSub>
                      <m:r>
                        <a:rPr lang="de-DE" sz="1600" b="0" i="0" smtClean="0">
                          <a:latin typeface="Cambria Math" panose="02040503050406030204" pitchFamily="18" charset="0"/>
                        </a:rPr>
                        <m:t>=1</m:t>
                      </m:r>
                    </m:oMath>
                  </m:oMathPara>
                </a14:m>
                <a:endParaRPr lang="de-DE" sz="1600" dirty="0"/>
              </a:p>
            </p:txBody>
          </p:sp>
        </mc:Choice>
        <mc:Fallback xmlns="">
          <p:sp>
            <p:nvSpPr>
              <p:cNvPr id="12" name="Textfeld 11">
                <a:extLst>
                  <a:ext uri="{FF2B5EF4-FFF2-40B4-BE49-F238E27FC236}">
                    <a16:creationId xmlns:a16="http://schemas.microsoft.com/office/drawing/2014/main" id="{2A0BB9EE-68BF-1BDD-D160-465764C29D07}"/>
                  </a:ext>
                </a:extLst>
              </p:cNvPr>
              <p:cNvSpPr txBox="1">
                <a:spLocks noRot="1" noChangeAspect="1" noMove="1" noResize="1" noEditPoints="1" noAdjustHandles="1" noChangeArrowheads="1" noChangeShapeType="1" noTextEdit="1"/>
              </p:cNvSpPr>
              <p:nvPr/>
            </p:nvSpPr>
            <p:spPr>
              <a:xfrm>
                <a:off x="10244959" y="1974840"/>
                <a:ext cx="1495538" cy="246221"/>
              </a:xfrm>
              <a:prstGeom prst="rect">
                <a:avLst/>
              </a:prstGeom>
              <a:blipFill>
                <a:blip r:embed="rId3"/>
                <a:stretch>
                  <a:fillRect l="-2521" r="-2521" b="-25000"/>
                </a:stretch>
              </a:blipFill>
            </p:spPr>
            <p:txBody>
              <a:bodyPr/>
              <a:lstStyle/>
              <a:p>
                <a:r>
                  <a:rPr lang="de-DE">
                    <a:noFill/>
                  </a:rPr>
                  <a:t> </a:t>
                </a:r>
              </a:p>
            </p:txBody>
          </p:sp>
        </mc:Fallback>
      </mc:AlternateContent>
      <p:sp>
        <p:nvSpPr>
          <p:cNvPr id="13" name="Textfeld 12">
            <a:extLst>
              <a:ext uri="{FF2B5EF4-FFF2-40B4-BE49-F238E27FC236}">
                <a16:creationId xmlns:a16="http://schemas.microsoft.com/office/drawing/2014/main" id="{0C240AA2-4C26-2B4E-DDB5-8AB53F460BC0}"/>
              </a:ext>
            </a:extLst>
          </p:cNvPr>
          <p:cNvSpPr txBox="1"/>
          <p:nvPr/>
        </p:nvSpPr>
        <p:spPr>
          <a:xfrm>
            <a:off x="10244959" y="2340049"/>
            <a:ext cx="1495538" cy="646331"/>
          </a:xfrm>
          <a:prstGeom prst="rect">
            <a:avLst/>
          </a:prstGeom>
          <a:noFill/>
        </p:spPr>
        <p:txBody>
          <a:bodyPr wrap="square" rtlCol="0">
            <a:spAutoFit/>
          </a:bodyPr>
          <a:lstStyle/>
          <a:p>
            <a:r>
              <a:rPr lang="de-DE" sz="1200" dirty="0"/>
              <a:t>So finde ich es (noch) besser - ist aber Ansichtssache. </a:t>
            </a:r>
          </a:p>
        </p:txBody>
      </p:sp>
    </p:spTree>
    <p:extLst>
      <p:ext uri="{BB962C8B-B14F-4D97-AF65-F5344CB8AC3E}">
        <p14:creationId xmlns:p14="http://schemas.microsoft.com/office/powerpoint/2010/main" val="26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pic>
        <p:nvPicPr>
          <p:cNvPr id="9" name="Grafik 8" descr="Ein Bild, das Text, Screenshot, Diagramm, Reihe enthält.&#10;&#10;Automatisch generierte Beschreibung">
            <a:extLst>
              <a:ext uri="{FF2B5EF4-FFF2-40B4-BE49-F238E27FC236}">
                <a16:creationId xmlns:a16="http://schemas.microsoft.com/office/drawing/2014/main" id="{C0B1EF4F-E623-367C-8C91-01BFD9E9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275" y="3371168"/>
            <a:ext cx="5097239" cy="3240000"/>
          </a:xfrm>
          <a:prstGeom prst="rect">
            <a:avLst/>
          </a:prstGeom>
        </p:spPr>
      </p:pic>
      <p:pic>
        <p:nvPicPr>
          <p:cNvPr id="11" name="Grafik 10" descr="Ein Bild, das Text, Screenshot, Display, Software enthält.&#10;&#10;Automatisch generierte Beschreibung">
            <a:extLst>
              <a:ext uri="{FF2B5EF4-FFF2-40B4-BE49-F238E27FC236}">
                <a16:creationId xmlns:a16="http://schemas.microsoft.com/office/drawing/2014/main" id="{77107544-3AF8-AF68-3F3E-28145DF7E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65" y="821317"/>
            <a:ext cx="3168326" cy="2700000"/>
          </a:xfrm>
          <a:prstGeom prst="rect">
            <a:avLst/>
          </a:prstGeom>
        </p:spPr>
      </p:pic>
      <p:pic>
        <p:nvPicPr>
          <p:cNvPr id="13" name="Grafik 12" descr="Ein Bild, das Text, Screenshot, Software, Diagramm enthält.&#10;&#10;Automatisch generierte Beschreibung">
            <a:extLst>
              <a:ext uri="{FF2B5EF4-FFF2-40B4-BE49-F238E27FC236}">
                <a16:creationId xmlns:a16="http://schemas.microsoft.com/office/drawing/2014/main" id="{65F08B23-BFDD-3C4D-02D4-F4F582DCA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054" y="821317"/>
            <a:ext cx="3089818" cy="2700000"/>
          </a:xfrm>
          <a:prstGeom prst="rect">
            <a:avLst/>
          </a:prstGeom>
        </p:spPr>
      </p:pic>
      <p:cxnSp>
        <p:nvCxnSpPr>
          <p:cNvPr id="15" name="Gerade Verbindung 14">
            <a:extLst>
              <a:ext uri="{FF2B5EF4-FFF2-40B4-BE49-F238E27FC236}">
                <a16:creationId xmlns:a16="http://schemas.microsoft.com/office/drawing/2014/main" id="{1320D29D-D9B7-067F-02AC-9EBC02A16AF8}"/>
              </a:ext>
            </a:extLst>
          </p:cNvPr>
          <p:cNvCxnSpPr/>
          <p:nvPr/>
        </p:nvCxnSpPr>
        <p:spPr>
          <a:xfrm>
            <a:off x="2623931" y="2651363"/>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Gerade Verbindung 15">
            <a:extLst>
              <a:ext uri="{FF2B5EF4-FFF2-40B4-BE49-F238E27FC236}">
                <a16:creationId xmlns:a16="http://schemas.microsoft.com/office/drawing/2014/main" id="{B2C9C04E-2736-5CA0-AAD3-D3B71CACDE83}"/>
              </a:ext>
            </a:extLst>
          </p:cNvPr>
          <p:cNvCxnSpPr>
            <a:cxnSpLocks/>
          </p:cNvCxnSpPr>
          <p:nvPr/>
        </p:nvCxnSpPr>
        <p:spPr>
          <a:xfrm>
            <a:off x="2623931" y="2784680"/>
            <a:ext cx="25974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Gerade Verbindung 16">
            <a:extLst>
              <a:ext uri="{FF2B5EF4-FFF2-40B4-BE49-F238E27FC236}">
                <a16:creationId xmlns:a16="http://schemas.microsoft.com/office/drawing/2014/main" id="{F0DEF2E0-64AF-DD95-FC1F-101EDE6CB149}"/>
              </a:ext>
            </a:extLst>
          </p:cNvPr>
          <p:cNvCxnSpPr>
            <a:cxnSpLocks/>
          </p:cNvCxnSpPr>
          <p:nvPr/>
        </p:nvCxnSpPr>
        <p:spPr>
          <a:xfrm>
            <a:off x="2623931" y="2937080"/>
            <a:ext cx="884582"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Gerade Verbindung 18">
            <a:extLst>
              <a:ext uri="{FF2B5EF4-FFF2-40B4-BE49-F238E27FC236}">
                <a16:creationId xmlns:a16="http://schemas.microsoft.com/office/drawing/2014/main" id="{711D4C0A-75B2-A43F-02ED-FC45A71EF24A}"/>
              </a:ext>
            </a:extLst>
          </p:cNvPr>
          <p:cNvCxnSpPr/>
          <p:nvPr/>
        </p:nvCxnSpPr>
        <p:spPr>
          <a:xfrm>
            <a:off x="2623931" y="3523489"/>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0" name="Gerade Verbindung 19">
            <a:extLst>
              <a:ext uri="{FF2B5EF4-FFF2-40B4-BE49-F238E27FC236}">
                <a16:creationId xmlns:a16="http://schemas.microsoft.com/office/drawing/2014/main" id="{DB25D742-0584-ACBA-6E54-7909ECB542B9}"/>
              </a:ext>
            </a:extLst>
          </p:cNvPr>
          <p:cNvCxnSpPr/>
          <p:nvPr/>
        </p:nvCxnSpPr>
        <p:spPr>
          <a:xfrm>
            <a:off x="2623931" y="3662637"/>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1" name="Gerade Verbindung 20">
            <a:extLst>
              <a:ext uri="{FF2B5EF4-FFF2-40B4-BE49-F238E27FC236}">
                <a16:creationId xmlns:a16="http://schemas.microsoft.com/office/drawing/2014/main" id="{3CDC869E-8140-7A84-87B2-4D4D78C38CD6}"/>
              </a:ext>
            </a:extLst>
          </p:cNvPr>
          <p:cNvCxnSpPr>
            <a:cxnSpLocks/>
          </p:cNvCxnSpPr>
          <p:nvPr/>
        </p:nvCxnSpPr>
        <p:spPr>
          <a:xfrm>
            <a:off x="2623931" y="3821663"/>
            <a:ext cx="1152939"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spTree>
    <p:extLst>
      <p:ext uri="{BB962C8B-B14F-4D97-AF65-F5344CB8AC3E}">
        <p14:creationId xmlns:p14="http://schemas.microsoft.com/office/powerpoint/2010/main" val="248870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pic>
        <p:nvPicPr>
          <p:cNvPr id="3" name="Grafik 2" descr="Ein Bild, das Text, Diagramm, Reihe, Screenshot enthält.&#10;&#10;Automatisch generierte Beschreibung">
            <a:extLst>
              <a:ext uri="{FF2B5EF4-FFF2-40B4-BE49-F238E27FC236}">
                <a16:creationId xmlns:a16="http://schemas.microsoft.com/office/drawing/2014/main" id="{B84F35F3-19FA-F808-64A2-52200CA7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281" y="960056"/>
            <a:ext cx="3989524" cy="4506685"/>
          </a:xfrm>
          <a:prstGeom prst="rect">
            <a:avLst/>
          </a:prstGeom>
          <a:ln w="6350">
            <a:solidFill>
              <a:schemeClr val="tx1"/>
            </a:solidFill>
          </a:ln>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D1948E-748F-81B6-8F8F-E74E0370F9B8}"/>
                  </a:ext>
                </a:extLst>
              </p:cNvPr>
              <p:cNvSpPr txBox="1"/>
              <p:nvPr/>
            </p:nvSpPr>
            <p:spPr>
              <a:xfrm>
                <a:off x="7187204" y="5775715"/>
                <a:ext cx="2878610" cy="307777"/>
              </a:xfrm>
              <a:prstGeom prst="rect">
                <a:avLst/>
              </a:prstGeom>
              <a:noFill/>
            </p:spPr>
            <p:txBody>
              <a:bodyPr wrap="square" rtlCol="0">
                <a:spAutoFit/>
              </a:bodyPr>
              <a:lstStyle/>
              <a:p>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𝐻</m:t>
                        </m:r>
                      </m:e>
                      <m:sub>
                        <m:r>
                          <a:rPr lang="de-DE" sz="1400" b="0" i="1" smtClean="0">
                            <a:latin typeface="Cambria Math" panose="02040503050406030204" pitchFamily="18" charset="0"/>
                          </a:rPr>
                          <m:t>1</m:t>
                        </m:r>
                      </m:sub>
                    </m:sSub>
                  </m:oMath>
                </a14:m>
                <a:r>
                  <a:rPr lang="de-DE" sz="1400" dirty="0"/>
                  <a:t> „gespiegelt“, mit Python erstellt:</a:t>
                </a:r>
              </a:p>
            </p:txBody>
          </p:sp>
        </mc:Choice>
        <mc:Fallback xmlns="">
          <p:sp>
            <p:nvSpPr>
              <p:cNvPr id="6" name="Textfeld 5">
                <a:extLst>
                  <a:ext uri="{FF2B5EF4-FFF2-40B4-BE49-F238E27FC236}">
                    <a16:creationId xmlns:a16="http://schemas.microsoft.com/office/drawing/2014/main" id="{44D1948E-748F-81B6-8F8F-E74E0370F9B8}"/>
                  </a:ext>
                </a:extLst>
              </p:cNvPr>
              <p:cNvSpPr txBox="1">
                <a:spLocks noRot="1" noChangeAspect="1" noMove="1" noResize="1" noEditPoints="1" noAdjustHandles="1" noChangeArrowheads="1" noChangeShapeType="1" noTextEdit="1"/>
              </p:cNvSpPr>
              <p:nvPr/>
            </p:nvSpPr>
            <p:spPr>
              <a:xfrm>
                <a:off x="7187204" y="5775715"/>
                <a:ext cx="2878610" cy="307777"/>
              </a:xfrm>
              <a:prstGeom prst="rect">
                <a:avLst/>
              </a:prstGeom>
              <a:blipFill>
                <a:blip r:embed="rId4"/>
                <a:stretch>
                  <a:fillRect b="-19231"/>
                </a:stretch>
              </a:blipFill>
            </p:spPr>
            <p:txBody>
              <a:bodyPr/>
              <a:lstStyle/>
              <a:p>
                <a:r>
                  <a:rPr lang="de-DE">
                    <a:noFill/>
                  </a:rPr>
                  <a:t> </a:t>
                </a:r>
              </a:p>
            </p:txBody>
          </p:sp>
        </mc:Fallback>
      </mc:AlternateContent>
      <p:pic>
        <p:nvPicPr>
          <p:cNvPr id="10" name="Grafik 9" descr="Ein Bild, das Muster, Grafiken, Pixel, Design enthält.&#10;&#10;Automatisch generierte Beschreibung">
            <a:extLst>
              <a:ext uri="{FF2B5EF4-FFF2-40B4-BE49-F238E27FC236}">
                <a16:creationId xmlns:a16="http://schemas.microsoft.com/office/drawing/2014/main" id="{07C23A0E-FCA7-0007-4D42-4804570A3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898746" y="5478870"/>
            <a:ext cx="957059" cy="957059"/>
          </a:xfrm>
          <a:prstGeom prst="rect">
            <a:avLst/>
          </a:prstGeom>
        </p:spPr>
      </p:pic>
    </p:spTree>
    <p:extLst>
      <p:ext uri="{BB962C8B-B14F-4D97-AF65-F5344CB8AC3E}">
        <p14:creationId xmlns:p14="http://schemas.microsoft.com/office/powerpoint/2010/main" val="50447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7B5E6219-D3AA-3A98-A20D-59DA7DA345DA}"/>
                  </a:ext>
                </a:extLst>
              </p:cNvPr>
              <p:cNvSpPr txBox="1"/>
              <p:nvPr/>
            </p:nvSpPr>
            <p:spPr>
              <a:xfrm>
                <a:off x="679268" y="1295291"/>
                <a:ext cx="4754881" cy="4985980"/>
              </a:xfrm>
              <a:prstGeom prst="rect">
                <a:avLst/>
              </a:prstGeom>
              <a:solidFill>
                <a:schemeClr val="bg1">
                  <a:lumMod val="95000"/>
                </a:schemeClr>
              </a:solidFill>
            </p:spPr>
            <p:txBody>
              <a:bodyPr wrap="square">
                <a:spAutoFit/>
              </a:bodyPr>
              <a:lstStyle/>
              <a:p>
                <a:pPr algn="just"/>
                <a:r>
                  <a:rPr lang="de-DE" sz="1400" dirty="0">
                    <a:effectLst/>
                  </a:rPr>
                  <a:t>Eine Fabrik erzeugt Alkopop-Getränke mit einem Alkoholgehalt von </a:t>
                </a:r>
                <a14:m>
                  <m:oMath xmlns:m="http://schemas.openxmlformats.org/officeDocument/2006/math">
                    <m:r>
                      <a:rPr lang="de-DE" sz="1400" i="1" dirty="0" smtClean="0">
                        <a:effectLst/>
                        <a:latin typeface="Cambria Math" panose="02040503050406030204" pitchFamily="18" charset="0"/>
                      </a:rPr>
                      <m:t>5</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rPr>
                  <a:t>. Dabei treten beim Alkoholgehalt in den Flaschen leichte Schwankungen auf. Die Hypothese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dirty="0">
                    <a:effectLst/>
                  </a:rPr>
                  <a:t>, dass der Alkoholgehalt gleich dem Sollwert von </a:t>
                </a:r>
                <a14:m>
                  <m:oMath xmlns:m="http://schemas.openxmlformats.org/officeDocument/2006/math">
                    <m:r>
                      <a:rPr lang="de-DE" sz="1400" i="1" dirty="0" smtClean="0">
                        <a:effectLst/>
                        <a:latin typeface="Cambria Math" panose="02040503050406030204" pitchFamily="18" charset="0"/>
                      </a:rPr>
                      <m:t>𝑝</m:t>
                    </m:r>
                    <m:r>
                      <a:rPr lang="de-DE" sz="1400" i="1" dirty="0" smtClean="0">
                        <a:effectLst/>
                        <a:latin typeface="Cambria Math" panose="02040503050406030204" pitchFamily="18" charset="0"/>
                      </a:rPr>
                      <m:t> = 0,05</m:t>
                    </m:r>
                  </m:oMath>
                </a14:m>
                <a:r>
                  <a:rPr lang="de-DE" sz="1400" dirty="0">
                    <a:effectLst/>
                  </a:rPr>
                  <a:t> ist, soll anhand einer Stichprobe überprüft werden. Auf </a:t>
                </a:r>
                <a:r>
                  <a:rPr lang="de-DE" sz="1400" dirty="0"/>
                  <a:t> </a:t>
                </a:r>
                <a:r>
                  <a:rPr lang="de-DE" sz="1400" dirty="0">
                    <a:effectLst/>
                  </a:rPr>
                  <a:t>Grund der Interessenlage derjenigen Personen, die die Untersuchung vornehmen, sind drei Fälle zu unterscheiden, nämlich: </a:t>
                </a:r>
              </a:p>
              <a:p>
                <a:pPr algn="just"/>
                <a:r>
                  <a:rPr lang="de-DE" sz="1400" dirty="0">
                    <a:effectLst/>
                  </a:rPr>
                  <a:t>Die </a:t>
                </a:r>
                <a:r>
                  <a:rPr lang="de-DE" sz="1400" dirty="0"/>
                  <a:t>Ü</a:t>
                </a:r>
                <a:r>
                  <a:rPr lang="de-DE" sz="1400" dirty="0">
                    <a:effectLst/>
                  </a:rPr>
                  <a:t>berprüfung geschieht durch </a:t>
                </a:r>
                <a:endParaRPr lang="de-DE" sz="1400" dirty="0"/>
              </a:p>
              <a:p>
                <a:pPr marL="342900" indent="-342900" algn="just">
                  <a:buFont typeface="+mj-lt"/>
                  <a:buAutoNum type="alphaLcParenR"/>
                </a:pPr>
                <a:r>
                  <a:rPr lang="de-DE" sz="1400" dirty="0"/>
                  <a:t>E</a:t>
                </a:r>
                <a:r>
                  <a:rPr lang="de-DE" sz="1400" dirty="0">
                    <a:effectLst/>
                  </a:rPr>
                  <a:t>ine Eichkommission, die an einer Abweichung vom Sollwert </a:t>
                </a:r>
                <a:r>
                  <a:rPr lang="de-DE" sz="1400" i="1" dirty="0">
                    <a:effectLst/>
                  </a:rPr>
                  <a:t>p </a:t>
                </a:r>
                <a:r>
                  <a:rPr lang="de-DE" sz="1400" dirty="0">
                    <a:effectLst/>
                  </a:rPr>
                  <a:t>= 0,05 sowohl nach unten als auch nach oben interessiert ist, </a:t>
                </a:r>
              </a:p>
              <a:p>
                <a:pPr marL="342900" indent="-342900" algn="just">
                  <a:buFont typeface="+mj-lt"/>
                  <a:buAutoNum type="alphaLcParenR"/>
                </a:pPr>
                <a:r>
                  <a:rPr lang="de-DE" sz="1400" dirty="0">
                    <a:effectLst/>
                  </a:rPr>
                  <a:t>eine Verbraucherorganisation, die daran interessiert ist, dass tatsächlich die </a:t>
                </a:r>
                <a14:m>
                  <m:oMath xmlns:m="http://schemas.openxmlformats.org/officeDocument/2006/math">
                    <m:r>
                      <a:rPr lang="de-DE" sz="1400" i="1" dirty="0">
                        <a:latin typeface="Cambria Math" panose="02040503050406030204" pitchFamily="18" charset="0"/>
                      </a:rPr>
                      <m:t>5 %</m:t>
                    </m:r>
                  </m:oMath>
                </a14:m>
                <a:r>
                  <a:rPr lang="de-DE" sz="1400" dirty="0">
                    <a:effectLst/>
                  </a:rPr>
                  <a:t> Alkohol in den Flaschen sind. Sie stellt (misstrauisch) die Frage, ob der wahre Alkoholgehalt kleiner als der Sollwert ist, </a:t>
                </a:r>
              </a:p>
              <a:p>
                <a:pPr marL="342900" indent="-342900" algn="just">
                  <a:buFont typeface="+mj-lt"/>
                  <a:buAutoNum type="alphaLcParenR"/>
                </a:pPr>
                <a:r>
                  <a:rPr lang="de-DE" sz="1400" dirty="0">
                    <a:effectLst/>
                  </a:rPr>
                  <a:t>eine Jugendschutzkommission, die befürchtet, dass zu viel Alkohol in den Flaschen ist, um die Konsumenten möglichst schnell alkoholabhängig zu machen. Sie stellt (ebenfalls misstrauisch) die Frage, ob der wahre Alkoholgehalt größer als der Sollwert ist. </a:t>
                </a:r>
              </a:p>
              <a:p>
                <a:pPr algn="just"/>
                <a:endParaRPr lang="de-DE" sz="1400" dirty="0"/>
              </a:p>
              <a:p>
                <a:pPr algn="just"/>
                <a:r>
                  <a:rPr lang="de-DE" sz="1200" dirty="0"/>
                  <a:t>Beispiel nach Stoyan, D.: Stochastik in der Schule 31 (2011) 1,  S. 28-32 (s. </a:t>
                </a:r>
                <a:r>
                  <a:rPr lang="de-DE" sz="1200" dirty="0" err="1"/>
                  <a:t>Artikel.zip</a:t>
                </a:r>
                <a:r>
                  <a:rPr lang="de-DE" sz="1200" dirty="0"/>
                  <a:t>)</a:t>
                </a:r>
              </a:p>
            </p:txBody>
          </p:sp>
        </mc:Choice>
        <mc:Fallback xmlns="">
          <p:sp>
            <p:nvSpPr>
              <p:cNvPr id="5" name="Textfeld 4">
                <a:extLst>
                  <a:ext uri="{FF2B5EF4-FFF2-40B4-BE49-F238E27FC236}">
                    <a16:creationId xmlns:a16="http://schemas.microsoft.com/office/drawing/2014/main" id="{7B5E6219-D3AA-3A98-A20D-59DA7DA345DA}"/>
                  </a:ext>
                </a:extLst>
              </p:cNvPr>
              <p:cNvSpPr txBox="1">
                <a:spLocks noRot="1" noChangeAspect="1" noMove="1" noResize="1" noEditPoints="1" noAdjustHandles="1" noChangeArrowheads="1" noChangeShapeType="1" noTextEdit="1"/>
              </p:cNvSpPr>
              <p:nvPr/>
            </p:nvSpPr>
            <p:spPr>
              <a:xfrm>
                <a:off x="679268" y="1295291"/>
                <a:ext cx="4754881" cy="4985980"/>
              </a:xfrm>
              <a:prstGeom prst="rect">
                <a:avLst/>
              </a:prstGeom>
              <a:blipFill>
                <a:blip r:embed="rId2"/>
                <a:stretch>
                  <a:fillRect l="-533" r="-533"/>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2BAB33B6-6C76-FB7D-9296-A76F156BE82A}"/>
              </a:ext>
            </a:extLst>
          </p:cNvPr>
          <p:cNvSpPr txBox="1"/>
          <p:nvPr/>
        </p:nvSpPr>
        <p:spPr>
          <a:xfrm>
            <a:off x="6096000" y="1859058"/>
            <a:ext cx="4637314" cy="369332"/>
          </a:xfrm>
          <a:prstGeom prst="rect">
            <a:avLst/>
          </a:prstGeom>
          <a:noFill/>
        </p:spPr>
        <p:txBody>
          <a:bodyPr wrap="square" rtlCol="0">
            <a:spAutoFit/>
          </a:bodyPr>
          <a:lstStyle/>
          <a:p>
            <a:r>
              <a:rPr lang="de-DE" dirty="0"/>
              <a:t>Ist das Ziel der Beteiligten wirklich klar?</a:t>
            </a: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D9157CF-8910-A8EF-F0F6-AC54FC7D3F89}"/>
                  </a:ext>
                </a:extLst>
              </p:cNvPr>
              <p:cNvSpPr txBox="1"/>
              <p:nvPr/>
            </p:nvSpPr>
            <p:spPr>
              <a:xfrm>
                <a:off x="6096000" y="2549626"/>
                <a:ext cx="4863737" cy="3154710"/>
              </a:xfrm>
              <a:prstGeom prst="rect">
                <a:avLst/>
              </a:prstGeom>
              <a:noFill/>
            </p:spPr>
            <p:txBody>
              <a:bodyPr wrap="square" rtlCol="0">
                <a:spAutoFit/>
              </a:bodyPr>
              <a:lstStyle/>
              <a:p>
                <a:pPr>
                  <a:spcAft>
                    <a:spcPts val="600"/>
                  </a:spcAft>
                </a:pPr>
                <a:r>
                  <a:rPr lang="de-DE" i="1" dirty="0"/>
                  <a:t>Bei einseitigen Tests ist zur Entschlüsselung von Standpunkten und Interessenlagen der zweiseitige Blick sehr hilfreich. Noch hilfreicher ist: der zweiseitige Blick auf einseitige Signifikanztests lässt den Einfluss des Stichprobenumfangs </a:t>
                </a:r>
                <a14:m>
                  <m:oMath xmlns:m="http://schemas.openxmlformats.org/officeDocument/2006/math">
                    <m:r>
                      <a:rPr lang="de-DE" i="1" dirty="0" smtClean="0">
                        <a:latin typeface="Cambria Math" panose="02040503050406030204" pitchFamily="18" charset="0"/>
                      </a:rPr>
                      <m:t>𝑛</m:t>
                    </m:r>
                  </m:oMath>
                </a14:m>
                <a:r>
                  <a:rPr lang="de-DE" i="1" dirty="0"/>
                  <a:t> hervortreten: Wenn </a:t>
                </a:r>
                <a14:m>
                  <m:oMath xmlns:m="http://schemas.openxmlformats.org/officeDocument/2006/math">
                    <m:r>
                      <a:rPr lang="de-DE" i="1" dirty="0">
                        <a:latin typeface="Cambria Math" panose="02040503050406030204" pitchFamily="18" charset="0"/>
                      </a:rPr>
                      <m:t>𝑛</m:t>
                    </m:r>
                  </m:oMath>
                </a14:m>
                <a:r>
                  <a:rPr lang="de-DE" i="1" dirty="0"/>
                  <a:t> sehr groß ist, wird das Prognoseintervall sehr klein und wenn dann die Beobachtung ein wenig außerhalb liegt, sind die Abweichungen trotz statistischer Signifikanz inhaltlich in der Regel höchst irrelevant.</a:t>
                </a:r>
              </a:p>
              <a:p>
                <a:r>
                  <a:rPr lang="de-DE" sz="1400" i="1" dirty="0"/>
                  <a:t>Riemer, W. (2023)</a:t>
                </a:r>
                <a:r>
                  <a:rPr lang="de-DE" sz="1400" i="1" dirty="0">
                    <a:sym typeface="Wingdings" pitchFamily="2" charset="2"/>
                  </a:rPr>
                  <a:t>: Statistik unterrichten. Klett. S. 112</a:t>
                </a:r>
                <a:endParaRPr lang="de-DE" sz="1400" i="1" dirty="0"/>
              </a:p>
            </p:txBody>
          </p:sp>
        </mc:Choice>
        <mc:Fallback xmlns="">
          <p:sp>
            <p:nvSpPr>
              <p:cNvPr id="7" name="Textfeld 6">
                <a:extLst>
                  <a:ext uri="{FF2B5EF4-FFF2-40B4-BE49-F238E27FC236}">
                    <a16:creationId xmlns:a16="http://schemas.microsoft.com/office/drawing/2014/main" id="{0D9157CF-8910-A8EF-F0F6-AC54FC7D3F89}"/>
                  </a:ext>
                </a:extLst>
              </p:cNvPr>
              <p:cNvSpPr txBox="1">
                <a:spLocks noRot="1" noChangeAspect="1" noMove="1" noResize="1" noEditPoints="1" noAdjustHandles="1" noChangeArrowheads="1" noChangeShapeType="1" noTextEdit="1"/>
              </p:cNvSpPr>
              <p:nvPr/>
            </p:nvSpPr>
            <p:spPr>
              <a:xfrm>
                <a:off x="6096000" y="2549626"/>
                <a:ext cx="4863737" cy="3154710"/>
              </a:xfrm>
              <a:prstGeom prst="rect">
                <a:avLst/>
              </a:prstGeom>
              <a:blipFill>
                <a:blip r:embed="rId3"/>
                <a:stretch>
                  <a:fillRect l="-1042" t="-800" r="-1042" b="-1200"/>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4AFDA59E-E38A-CA3F-4DA6-FAC686025635}"/>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Zweiseitige Tests – und es wird klarer</a:t>
            </a:r>
          </a:p>
        </p:txBody>
      </p:sp>
    </p:spTree>
    <p:extLst>
      <p:ext uri="{BB962C8B-B14F-4D97-AF65-F5344CB8AC3E}">
        <p14:creationId xmlns:p14="http://schemas.microsoft.com/office/powerpoint/2010/main" val="383569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D2A93C5C-DDA9-FCCA-66CE-828AD5C10279}"/>
              </a:ext>
            </a:extLst>
          </p:cNvPr>
          <p:cNvSpPr txBox="1"/>
          <p:nvPr/>
        </p:nvSpPr>
        <p:spPr>
          <a:xfrm>
            <a:off x="1819656" y="1243278"/>
            <a:ext cx="8552688" cy="1323439"/>
          </a:xfrm>
          <a:prstGeom prst="rect">
            <a:avLst/>
          </a:prstGeom>
          <a:noFill/>
        </p:spPr>
        <p:txBody>
          <a:bodyPr wrap="square" rtlCol="0">
            <a:spAutoFit/>
          </a:bodyPr>
          <a:lstStyle/>
          <a:p>
            <a:r>
              <a:rPr lang="de-DE" sz="1600" dirty="0">
                <a:effectLst/>
                <a:latin typeface="Calibri" panose="020F0502020204030204" pitchFamily="34" charset="0"/>
                <a:ea typeface="Yu Mincho" panose="02020400000000000000" pitchFamily="18" charset="-128"/>
                <a:cs typeface="Calibri" panose="020F0502020204030204" pitchFamily="34" charset="0"/>
              </a:rPr>
              <a:t>Eine Ferienwohnanlage hat 80 Wohnungen. Erfahrungsgemäß werden 15% der Buchungen wieder storniert. Der Besitzer nimmt für die Pfingstferien 95 Buchungen an.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buFont typeface="+mj-lt"/>
              <a:buAutoNum type="alphaLcParenR"/>
            </a:pPr>
            <a:r>
              <a:rPr lang="de-DE" sz="1600" dirty="0">
                <a:effectLst/>
                <a:latin typeface="Calibri" panose="020F0502020204030204" pitchFamily="34" charset="0"/>
                <a:ea typeface="Yu Mincho" panose="02020400000000000000" pitchFamily="18" charset="-128"/>
                <a:cs typeface="Calibri" panose="020F0502020204030204" pitchFamily="34" charset="0"/>
              </a:rPr>
              <a:t>Berechnen Sie die Wahrscheinlichkeit, dass zu viele Buchungen angenommen wurden.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buFont typeface="+mj-lt"/>
              <a:buAutoNum type="alphaLcParenR"/>
            </a:pPr>
            <a:r>
              <a:rPr lang="de-DE" sz="1600" dirty="0">
                <a:effectLst/>
                <a:latin typeface="Calibri" panose="020F0502020204030204" pitchFamily="34" charset="0"/>
                <a:ea typeface="Yu Mincho" panose="02020400000000000000" pitchFamily="18" charset="-128"/>
                <a:cs typeface="Calibri" panose="020F0502020204030204" pitchFamily="34" charset="0"/>
              </a:rPr>
              <a:t>Bestimmen Sie die Anzahl an Buchungen, die der Besitzer für die Pfingstferien annehmen sollte, damit die Wahrscheinlichkeit, dass zu viele Buchungen angenommen wurden, kleiner als 5% ist. </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2" name="Inhaltsplatzhalter 4">
            <a:extLst>
              <a:ext uri="{FF2B5EF4-FFF2-40B4-BE49-F238E27FC236}">
                <a16:creationId xmlns:a16="http://schemas.microsoft.com/office/drawing/2014/main" id="{6899C1C3-0D1D-AE83-7F67-360E2C07DA19}"/>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Binomialverteilung – Überbuchungen</a:t>
            </a:r>
            <a:endParaRPr lang="de-DE" sz="2800" dirty="0">
              <a:latin typeface="+mn-lt"/>
            </a:endParaRPr>
          </a:p>
          <a:p>
            <a:pPr algn="ctr"/>
            <a:endParaRPr lang="de-DE" dirty="0"/>
          </a:p>
        </p:txBody>
      </p:sp>
      <p:pic>
        <p:nvPicPr>
          <p:cNvPr id="5" name="Grafik 4" descr="Ein Bild, das Screenshot, Text, Software, Multimedia-Software enthält.&#10;&#10;Automatisch generierte Beschreibung">
            <a:extLst>
              <a:ext uri="{FF2B5EF4-FFF2-40B4-BE49-F238E27FC236}">
                <a16:creationId xmlns:a16="http://schemas.microsoft.com/office/drawing/2014/main" id="{9D880ED9-34C3-7FFE-D95E-2CFA2824F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160" y="2592843"/>
            <a:ext cx="7772400" cy="3677462"/>
          </a:xfrm>
          <a:prstGeom prst="rect">
            <a:avLst/>
          </a:prstGeom>
        </p:spPr>
      </p:pic>
      <p:sp>
        <p:nvSpPr>
          <p:cNvPr id="3" name="Textfeld 2">
            <a:extLst>
              <a:ext uri="{FF2B5EF4-FFF2-40B4-BE49-F238E27FC236}">
                <a16:creationId xmlns:a16="http://schemas.microsoft.com/office/drawing/2014/main" id="{47AB26E8-D22B-1634-2C9B-F3DA784E96FF}"/>
              </a:ext>
            </a:extLst>
          </p:cNvPr>
          <p:cNvSpPr txBox="1"/>
          <p:nvPr/>
        </p:nvSpPr>
        <p:spPr>
          <a:xfrm>
            <a:off x="1819656" y="5950492"/>
            <a:ext cx="2481942" cy="367507"/>
          </a:xfrm>
          <a:prstGeom prst="rect">
            <a:avLst/>
          </a:prstGeom>
          <a:noFill/>
        </p:spPr>
        <p:txBody>
          <a:bodyPr wrap="square" rtlCol="0">
            <a:spAutoFit/>
          </a:bodyPr>
          <a:lstStyle/>
          <a:p>
            <a:r>
              <a:rPr lang="de-DE" dirty="0">
                <a:hlinkClick r:id="rId3"/>
              </a:rPr>
              <a:t>Überbuchungen</a:t>
            </a:r>
            <a:endParaRPr lang="de-DE" dirty="0"/>
          </a:p>
        </p:txBody>
      </p:sp>
    </p:spTree>
    <p:extLst>
      <p:ext uri="{BB962C8B-B14F-4D97-AF65-F5344CB8AC3E}">
        <p14:creationId xmlns:p14="http://schemas.microsoft.com/office/powerpoint/2010/main" val="565563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EA1D-D651-F2B1-7F75-A631CD5D94B0}"/>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2E22575A-4F52-69C4-B8EF-96EDC9D78058}"/>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Binomialverteilung – Überbuchungen – </a:t>
            </a:r>
            <a:r>
              <a:rPr lang="de-DE" sz="2800" dirty="0" err="1">
                <a:latin typeface="+mn-lt"/>
                <a:ea typeface="Calibri" panose="020F0502020204030204" pitchFamily="34" charset="0"/>
                <a:cs typeface="Times New Roman" panose="02020603050405020304" pitchFamily="18" charset="0"/>
              </a:rPr>
              <a:t>ChatGPT</a:t>
            </a:r>
            <a:r>
              <a:rPr lang="de-DE" sz="2800" dirty="0">
                <a:latin typeface="+mn-lt"/>
                <a:ea typeface="Calibri" panose="020F0502020204030204" pitchFamily="34" charset="0"/>
                <a:cs typeface="Times New Roman" panose="02020603050405020304" pitchFamily="18" charset="0"/>
              </a:rPr>
              <a:t> und Python</a:t>
            </a:r>
            <a:endParaRPr lang="de-DE" sz="2800" dirty="0">
              <a:latin typeface="+mn-lt"/>
            </a:endParaRPr>
          </a:p>
          <a:p>
            <a:pPr algn="ctr"/>
            <a:endParaRPr lang="de-DE" dirty="0"/>
          </a:p>
        </p:txBody>
      </p:sp>
      <p:sp>
        <p:nvSpPr>
          <p:cNvPr id="3" name="Textfeld 2">
            <a:extLst>
              <a:ext uri="{FF2B5EF4-FFF2-40B4-BE49-F238E27FC236}">
                <a16:creationId xmlns:a16="http://schemas.microsoft.com/office/drawing/2014/main" id="{3E5B9251-EA83-EF2A-5A52-B78C30ABCCE5}"/>
              </a:ext>
            </a:extLst>
          </p:cNvPr>
          <p:cNvSpPr txBox="1"/>
          <p:nvPr/>
        </p:nvSpPr>
        <p:spPr>
          <a:xfrm>
            <a:off x="1819656" y="5819860"/>
            <a:ext cx="2481942" cy="367507"/>
          </a:xfrm>
          <a:prstGeom prst="rect">
            <a:avLst/>
          </a:prstGeom>
          <a:noFill/>
        </p:spPr>
        <p:txBody>
          <a:bodyPr wrap="square" rtlCol="0">
            <a:spAutoFit/>
          </a:bodyPr>
          <a:lstStyle/>
          <a:p>
            <a:r>
              <a:rPr lang="de-DE" dirty="0">
                <a:hlinkClick r:id="rId2"/>
              </a:rPr>
              <a:t>Python-Programm</a:t>
            </a:r>
            <a:endParaRPr lang="de-DE" dirty="0"/>
          </a:p>
        </p:txBody>
      </p:sp>
      <p:pic>
        <p:nvPicPr>
          <p:cNvPr id="6" name="Grafik 5" descr="Ein Bild, das Text, Screenshot, Software, Zahl enthält.&#10;&#10;KI-generierte Inhalte können fehlerhaft sein.">
            <a:extLst>
              <a:ext uri="{FF2B5EF4-FFF2-40B4-BE49-F238E27FC236}">
                <a16:creationId xmlns:a16="http://schemas.microsoft.com/office/drawing/2014/main" id="{62B77089-2E2D-4830-75C7-98314B216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832" y="1266912"/>
            <a:ext cx="4600520" cy="4320000"/>
          </a:xfrm>
          <a:prstGeom prst="rect">
            <a:avLst/>
          </a:prstGeom>
        </p:spPr>
      </p:pic>
      <p:pic>
        <p:nvPicPr>
          <p:cNvPr id="9" name="Grafik 8" descr="Ein Bild, das Text, Screenshot, Diagramm, Reihe enthält.&#10;&#10;KI-generierte Inhalte können fehlerhaft sein.">
            <a:extLst>
              <a:ext uri="{FF2B5EF4-FFF2-40B4-BE49-F238E27FC236}">
                <a16:creationId xmlns:a16="http://schemas.microsoft.com/office/drawing/2014/main" id="{75041442-5447-CB00-47D5-32E045060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650" y="1266912"/>
            <a:ext cx="4600519" cy="4320000"/>
          </a:xfrm>
          <a:prstGeom prst="rect">
            <a:avLst/>
          </a:prstGeom>
        </p:spPr>
      </p:pic>
      <p:pic>
        <p:nvPicPr>
          <p:cNvPr id="7" name="Grafik 6" descr="Ein Bild, das Muster, Grafiken, Pixel, Design enthält.&#10;&#10;Automatisch generierte Beschreibung">
            <a:extLst>
              <a:ext uri="{FF2B5EF4-FFF2-40B4-BE49-F238E27FC236}">
                <a16:creationId xmlns:a16="http://schemas.microsoft.com/office/drawing/2014/main" id="{9DE95058-96C2-C8F0-3BD0-B82227613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124" y="5598880"/>
            <a:ext cx="809465" cy="809465"/>
          </a:xfrm>
          <a:prstGeom prst="rect">
            <a:avLst/>
          </a:prstGeom>
        </p:spPr>
      </p:pic>
    </p:spTree>
    <p:extLst>
      <p:ext uri="{BB962C8B-B14F-4D97-AF65-F5344CB8AC3E}">
        <p14:creationId xmlns:p14="http://schemas.microsoft.com/office/powerpoint/2010/main" val="67449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6" name="Grafik 5" descr="Ein Bild, das Text, Reihe, Diagramm, Screenshot enthält.&#10;&#10;Automatisch generierte Beschreibung">
            <a:extLst>
              <a:ext uri="{FF2B5EF4-FFF2-40B4-BE49-F238E27FC236}">
                <a16:creationId xmlns:a16="http://schemas.microsoft.com/office/drawing/2014/main" id="{CAECA148-9058-8984-7D53-08DB00942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436" y="3319332"/>
            <a:ext cx="7706954" cy="2983336"/>
          </a:xfrm>
          <a:prstGeom prst="rect">
            <a:avLst/>
          </a:prstGeom>
        </p:spPr>
      </p:pic>
      <p:pic>
        <p:nvPicPr>
          <p:cNvPr id="8" name="Grafik 7" descr="Ein Bild, das Screenshot, Text, Quittung, Diagramm enthält.&#10;&#10;Automatisch generierte Beschreibung">
            <a:extLst>
              <a:ext uri="{FF2B5EF4-FFF2-40B4-BE49-F238E27FC236}">
                <a16:creationId xmlns:a16="http://schemas.microsoft.com/office/drawing/2014/main" id="{7AF6733F-3299-31DF-0C5F-24444EA6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95" y="1568056"/>
            <a:ext cx="2664168" cy="1559750"/>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869851E8-70EB-86BB-49AA-7DB21DF8A10E}"/>
                  </a:ext>
                </a:extLst>
              </p:cNvPr>
              <p:cNvSpPr txBox="1"/>
              <p:nvPr/>
            </p:nvSpPr>
            <p:spPr>
              <a:xfrm>
                <a:off x="4609663" y="1311924"/>
                <a:ext cx="6196883" cy="1815882"/>
              </a:xfrm>
              <a:prstGeom prst="rect">
                <a:avLst/>
              </a:prstGeom>
              <a:solidFill>
                <a:schemeClr val="bg1">
                  <a:lumMod val="95000"/>
                </a:schemeClr>
              </a:solidFill>
            </p:spPr>
            <p:txBody>
              <a:bodyPr wrap="square" rtlCol="0">
                <a:spAutoFit/>
              </a:bodyPr>
              <a:lstStyle/>
              <a:p>
                <a:r>
                  <a:rPr lang="de-DE" sz="1600" dirty="0"/>
                  <a:t>In der 2. Grafik werden zu den Nicht-Ablehnungsbereichen in Abhängigkeit von </a:t>
                </a:r>
                <a14:m>
                  <m:oMath xmlns:m="http://schemas.openxmlformats.org/officeDocument/2006/math">
                    <m:r>
                      <a:rPr lang="de-DE" sz="1600" i="1" dirty="0" smtClean="0">
                        <a:latin typeface="Cambria Math" panose="02040503050406030204" pitchFamily="18" charset="0"/>
                      </a:rPr>
                      <m:t>𝑛</m:t>
                    </m:r>
                  </m:oMath>
                </a14:m>
                <a:r>
                  <a:rPr lang="de-DE" sz="1600" dirty="0"/>
                  <a:t> die zugehörigen relativen Stichprobenanteile als Strecken dargestellt. </a:t>
                </a:r>
              </a:p>
              <a:p>
                <a:pPr marL="342900" indent="-342900">
                  <a:buFont typeface="+mj-lt"/>
                  <a:buAutoNum type="alphaLcParenR"/>
                </a:pPr>
                <a:r>
                  <a:rPr lang="de-DE" sz="1600" dirty="0"/>
                  <a:t>Die unterste Strecke gehört zu </a:t>
                </a:r>
                <a14:m>
                  <m:oMath xmlns:m="http://schemas.openxmlformats.org/officeDocument/2006/math">
                    <m:r>
                      <a:rPr lang="de-DE" sz="1600" i="1" dirty="0" smtClean="0">
                        <a:latin typeface="Cambria Math" panose="02040503050406030204" pitchFamily="18" charset="0"/>
                      </a:rPr>
                      <m:t>𝑛</m:t>
                    </m:r>
                    <m:r>
                      <a:rPr lang="de-DE" sz="1600" i="1" dirty="0">
                        <a:latin typeface="Cambria Math" panose="02040503050406030204" pitchFamily="18" charset="0"/>
                      </a:rPr>
                      <m:t>=28</m:t>
                    </m:r>
                  </m:oMath>
                </a14:m>
                <a:r>
                  <a:rPr lang="de-DE" sz="1600" dirty="0"/>
                  <a:t>. Ermitteln Sie die Werte für die linke und rechte Grenze.</a:t>
                </a:r>
              </a:p>
              <a:p>
                <a:pPr marL="342900" indent="-342900">
                  <a:buFont typeface="+mj-lt"/>
                  <a:buAutoNum type="alphaLcParenR"/>
                </a:pPr>
                <a:r>
                  <a:rPr lang="de-DE" sz="1600" dirty="0"/>
                  <a:t>Erläutern Sie mithilfe der beiden Grafiken den Einfluss von </a:t>
                </a:r>
                <a14:m>
                  <m:oMath xmlns:m="http://schemas.openxmlformats.org/officeDocument/2006/math">
                    <m:r>
                      <a:rPr lang="de-DE" sz="1600" i="1" dirty="0" smtClean="0">
                        <a:latin typeface="Cambria Math" panose="02040503050406030204" pitchFamily="18" charset="0"/>
                      </a:rPr>
                      <m:t>𝑛</m:t>
                    </m:r>
                    <m:r>
                      <a:rPr lang="de-DE" sz="1600" b="0" i="0" dirty="0" smtClean="0">
                        <a:latin typeface="Cambria Math" panose="02040503050406030204" pitchFamily="18" charset="0"/>
                      </a:rPr>
                      <m:t>.</m:t>
                    </m:r>
                  </m:oMath>
                </a14:m>
                <a:endParaRPr lang="de-DE" sz="1600" dirty="0"/>
              </a:p>
              <a:p>
                <a:pPr marL="342900" indent="-342900">
                  <a:buFont typeface="+mj-lt"/>
                  <a:buAutoNum type="alphaLcParenR"/>
                </a:pPr>
                <a:r>
                  <a:rPr lang="de-DE" sz="1600" dirty="0"/>
                  <a:t>Was passiert, wenn der Stichprobenumfang sehr groß wird?</a:t>
                </a:r>
              </a:p>
            </p:txBody>
          </p:sp>
        </mc:Choice>
        <mc:Fallback xmlns="">
          <p:sp>
            <p:nvSpPr>
              <p:cNvPr id="9" name="Textfeld 8">
                <a:extLst>
                  <a:ext uri="{FF2B5EF4-FFF2-40B4-BE49-F238E27FC236}">
                    <a16:creationId xmlns:a16="http://schemas.microsoft.com/office/drawing/2014/main" id="{869851E8-70EB-86BB-49AA-7DB21DF8A10E}"/>
                  </a:ext>
                </a:extLst>
              </p:cNvPr>
              <p:cNvSpPr txBox="1">
                <a:spLocks noRot="1" noChangeAspect="1" noMove="1" noResize="1" noEditPoints="1" noAdjustHandles="1" noChangeArrowheads="1" noChangeShapeType="1" noTextEdit="1"/>
              </p:cNvSpPr>
              <p:nvPr/>
            </p:nvSpPr>
            <p:spPr>
              <a:xfrm>
                <a:off x="4609663" y="1311924"/>
                <a:ext cx="6196883" cy="1815882"/>
              </a:xfrm>
              <a:prstGeom prst="rect">
                <a:avLst/>
              </a:prstGeom>
              <a:blipFill>
                <a:blip r:embed="rId4"/>
                <a:stretch>
                  <a:fillRect l="-408" t="-1389" b="-3472"/>
                </a:stretch>
              </a:blipFill>
            </p:spPr>
            <p:txBody>
              <a:bodyPr/>
              <a:lstStyle/>
              <a:p>
                <a:r>
                  <a:rPr lang="de-DE">
                    <a:noFill/>
                  </a:rPr>
                  <a:t> </a:t>
                </a:r>
              </a:p>
            </p:txBody>
          </p:sp>
        </mc:Fallback>
      </mc:AlternateContent>
    </p:spTree>
    <p:extLst>
      <p:ext uri="{BB962C8B-B14F-4D97-AF65-F5344CB8AC3E}">
        <p14:creationId xmlns:p14="http://schemas.microsoft.com/office/powerpoint/2010/main" val="3879430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2042640" y="648000"/>
            <a:ext cx="8681884" cy="522000"/>
          </a:xfrm>
          <a:prstGeom prst="rect">
            <a:avLst/>
          </a:prstGeom>
          <a:noFill/>
        </p:spPr>
        <p:txBody>
          <a:bodyPr wrap="square" rtlCol="0">
            <a:spAutoFit/>
          </a:bodyPr>
          <a:lstStyle/>
          <a:p>
            <a:pPr algn="ctr"/>
            <a:r>
              <a:rPr lang="de-DE" sz="2800" b="1" dirty="0"/>
              <a:t>Was erwartet Sie?</a:t>
            </a:r>
          </a:p>
        </p:txBody>
      </p:sp>
      <p:sp>
        <p:nvSpPr>
          <p:cNvPr id="5" name="Textfeld 4">
            <a:extLst>
              <a:ext uri="{FF2B5EF4-FFF2-40B4-BE49-F238E27FC236}">
                <a16:creationId xmlns:a16="http://schemas.microsoft.com/office/drawing/2014/main" id="{6A33DB12-578F-A46F-35F1-7CC914FD0500}"/>
              </a:ext>
            </a:extLst>
          </p:cNvPr>
          <p:cNvSpPr txBox="1"/>
          <p:nvPr/>
        </p:nvSpPr>
        <p:spPr>
          <a:xfrm>
            <a:off x="1818968" y="1809135"/>
            <a:ext cx="8681884" cy="2454198"/>
          </a:xfrm>
          <a:prstGeom prst="rect">
            <a:avLst/>
          </a:prstGeom>
          <a:noFill/>
        </p:spPr>
        <p:txBody>
          <a:bodyPr wrap="square" rtlCol="0">
            <a:spAutoFit/>
          </a:bodyPr>
          <a:lstStyle/>
          <a:p>
            <a:pPr marL="285750" indent="-285750">
              <a:lnSpc>
                <a:spcPct val="130000"/>
              </a:lnSpc>
              <a:buFont typeface="Wingdings" pitchFamily="2" charset="2"/>
              <a:buChar char="Ø"/>
            </a:pPr>
            <a:r>
              <a:rPr lang="de-DE" sz="2400" dirty="0"/>
              <a:t>Worum geht es? Etwas Theorie</a:t>
            </a:r>
          </a:p>
          <a:p>
            <a:pPr marL="285750" indent="-285750">
              <a:lnSpc>
                <a:spcPct val="130000"/>
              </a:lnSpc>
              <a:buFont typeface="Wingdings" pitchFamily="2" charset="2"/>
              <a:buChar char="Ø"/>
            </a:pPr>
            <a:r>
              <a:rPr lang="de-DE" sz="2400" dirty="0"/>
              <a:t>Einstiegsbeispiele – Daten sind entscheidend</a:t>
            </a:r>
          </a:p>
          <a:p>
            <a:pPr marL="285750" indent="-285750">
              <a:lnSpc>
                <a:spcPct val="130000"/>
              </a:lnSpc>
              <a:buFont typeface="Wingdings" pitchFamily="2" charset="2"/>
              <a:buChar char="Ø"/>
            </a:pPr>
            <a:r>
              <a:rPr lang="de-DE" sz="2400" dirty="0"/>
              <a:t>Aufgaben zum Üben – mit und ohne MMS</a:t>
            </a:r>
          </a:p>
          <a:p>
            <a:pPr marL="285750" indent="-285750">
              <a:lnSpc>
                <a:spcPct val="130000"/>
              </a:lnSpc>
              <a:buFont typeface="Wingdings" pitchFamily="2" charset="2"/>
              <a:buChar char="Ø"/>
            </a:pPr>
            <a:r>
              <a:rPr lang="de-DE" sz="2400" dirty="0"/>
              <a:t>Abituraufgaben – gar nicht so schlecht</a:t>
            </a:r>
          </a:p>
          <a:p>
            <a:pPr marL="285750" indent="-285750">
              <a:lnSpc>
                <a:spcPct val="130000"/>
              </a:lnSpc>
              <a:buFont typeface="Wingdings" pitchFamily="2" charset="2"/>
              <a:buChar char="Ø"/>
            </a:pPr>
            <a:r>
              <a:rPr lang="de-DE" sz="2400" dirty="0"/>
              <a:t>Was  kann der Einsatz von MMS zur Aufgabenqualität beisteuern?</a:t>
            </a:r>
          </a:p>
        </p:txBody>
      </p:sp>
    </p:spTree>
    <p:extLst>
      <p:ext uri="{BB962C8B-B14F-4D97-AF65-F5344CB8AC3E}">
        <p14:creationId xmlns:p14="http://schemas.microsoft.com/office/powerpoint/2010/main" val="1556753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B0B00B76-FC8B-A8BB-863A-0AC856EA110C}"/>
              </a:ext>
            </a:extLst>
          </p:cNvPr>
          <p:cNvSpPr txBox="1"/>
          <p:nvPr/>
        </p:nvSpPr>
        <p:spPr>
          <a:xfrm>
            <a:off x="1385455" y="648000"/>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7323756F-252A-9E3B-7B59-6C8DEF25C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568" y="1385727"/>
            <a:ext cx="6493545" cy="4942114"/>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59D64688-4858-0A6D-C24C-F2E5482F6CDD}"/>
                  </a:ext>
                </a:extLst>
              </p:cNvPr>
              <p:cNvSpPr txBox="1"/>
              <p:nvPr/>
            </p:nvSpPr>
            <p:spPr>
              <a:xfrm>
                <a:off x="772886" y="1967339"/>
                <a:ext cx="4246682" cy="3504934"/>
              </a:xfrm>
              <a:prstGeom prst="rect">
                <a:avLst/>
              </a:prstGeom>
              <a:solidFill>
                <a:schemeClr val="bg1">
                  <a:lumMod val="95000"/>
                </a:schemeClr>
              </a:solidFill>
            </p:spPr>
            <p:txBody>
              <a:bodyPr wrap="square" rtlCol="0">
                <a:spAutoFit/>
              </a:bodyPr>
              <a:lstStyle/>
              <a:p>
                <a:r>
                  <a:rPr lang="de-DE" b="1" dirty="0"/>
                  <a:t>Wie beeinflusst die Größe des Stichprobenumfangs die Güte des Hypothesentests?</a:t>
                </a:r>
              </a:p>
              <a:p>
                <a:endParaRPr lang="de-DE" b="1" dirty="0"/>
              </a:p>
              <a:p>
                <a:pPr marL="285750" indent="-285750">
                  <a:lnSpc>
                    <a:spcPct val="120000"/>
                  </a:lnSpc>
                  <a:buFont typeface="Wingdings" pitchFamily="2" charset="2"/>
                  <a:buChar char="Ø"/>
                </a:pPr>
                <a:r>
                  <a:rPr lang="de-DE" dirty="0"/>
                  <a:t>Simulationen und relative Prognoseintervalle liefern Antworten.</a:t>
                </a:r>
              </a:p>
              <a:p>
                <a:pPr marL="285750" indent="-285750">
                  <a:lnSpc>
                    <a:spcPct val="120000"/>
                  </a:lnSpc>
                  <a:buFont typeface="Wingdings" pitchFamily="2" charset="2"/>
                  <a:buChar char="Ø"/>
                </a:pPr>
                <a:r>
                  <a:rPr lang="de-DE"/>
                  <a:t>Ein Signifikanzniveau </a:t>
                </a:r>
                <a14:m>
                  <m:oMath xmlns:m="http://schemas.openxmlformats.org/officeDocument/2006/math">
                    <m:r>
                      <a:rPr lang="de-DE" b="0" i="1" smtClean="0">
                        <a:latin typeface="Cambria Math" panose="02040503050406030204" pitchFamily="18" charset="0"/>
                      </a:rPr>
                      <m:t>𝛼</m:t>
                    </m:r>
                  </m:oMath>
                </a14:m>
                <a:r>
                  <a:rPr lang="de-DE" dirty="0"/>
                  <a:t> bei einem einseitigen Test korrespondiert mit einem </a:t>
                </a:r>
                <a14:m>
                  <m:oMath xmlns:m="http://schemas.openxmlformats.org/officeDocument/2006/math">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Φ</m:t>
                        </m:r>
                      </m:e>
                      <m:sup>
                        <m:r>
                          <a:rPr lang="de-DE" b="0" i="1" smtClean="0">
                            <a:latin typeface="Cambria Math" panose="02040503050406030204" pitchFamily="18" charset="0"/>
                          </a:rPr>
                          <m:t>−1</m:t>
                        </m:r>
                      </m:sup>
                    </m:sSup>
                    <m:r>
                      <a:rPr lang="de-DE" b="0" i="1" smtClean="0">
                        <a:latin typeface="Cambria Math" panose="02040503050406030204" pitchFamily="18" charset="0"/>
                      </a:rPr>
                      <m:t>(1−2</m:t>
                    </m:r>
                    <m:r>
                      <a:rPr lang="de-DE" b="0" i="1" smtClean="0">
                        <a:latin typeface="Cambria Math" panose="02040503050406030204" pitchFamily="18" charset="0"/>
                      </a:rPr>
                      <m:t>𝛼</m:t>
                    </m:r>
                    <m:r>
                      <a:rPr lang="de-DE" b="0" i="1" smtClean="0">
                        <a:latin typeface="Cambria Math" panose="02040503050406030204" pitchFamily="18" charset="0"/>
                      </a:rPr>
                      <m:t>)</m:t>
                    </m:r>
                  </m:oMath>
                </a14:m>
                <a:r>
                  <a:rPr lang="de-DE" b="0" dirty="0"/>
                  <a:t>-Prognoseintervall.</a:t>
                </a:r>
              </a:p>
              <a:p>
                <a:pPr marL="285750" indent="-285750">
                  <a:lnSpc>
                    <a:spcPct val="120000"/>
                  </a:lnSpc>
                  <a:buFont typeface="Wingdings" pitchFamily="2" charset="2"/>
                  <a:buChar char="Ø"/>
                </a:pPr>
                <a:r>
                  <a:rPr lang="de-DE" b="0" dirty="0"/>
                  <a:t>Der </a:t>
                </a:r>
                <a:r>
                  <a:rPr lang="de-DE" dirty="0"/>
                  <a:t>Blickwinkel vom </a:t>
                </a:r>
                <a:r>
                  <a:rPr lang="de-DE" b="0" dirty="0"/>
                  <a:t>zweiseitigen </a:t>
                </a:r>
                <a:r>
                  <a:rPr lang="de-DE" dirty="0"/>
                  <a:t>T</a:t>
                </a:r>
                <a:r>
                  <a:rPr lang="de-DE" b="0" dirty="0"/>
                  <a:t>est ist erhellend.</a:t>
                </a:r>
              </a:p>
            </p:txBody>
          </p:sp>
        </mc:Choice>
        <mc:Fallback xmlns="">
          <p:sp>
            <p:nvSpPr>
              <p:cNvPr id="9" name="Textfeld 8">
                <a:extLst>
                  <a:ext uri="{FF2B5EF4-FFF2-40B4-BE49-F238E27FC236}">
                    <a16:creationId xmlns:a16="http://schemas.microsoft.com/office/drawing/2014/main" id="{59D64688-4858-0A6D-C24C-F2E5482F6CDD}"/>
                  </a:ext>
                </a:extLst>
              </p:cNvPr>
              <p:cNvSpPr txBox="1">
                <a:spLocks noRot="1" noChangeAspect="1" noMove="1" noResize="1" noEditPoints="1" noAdjustHandles="1" noChangeArrowheads="1" noChangeShapeType="1" noTextEdit="1"/>
              </p:cNvSpPr>
              <p:nvPr/>
            </p:nvSpPr>
            <p:spPr>
              <a:xfrm>
                <a:off x="772886" y="1967339"/>
                <a:ext cx="4246682" cy="3504934"/>
              </a:xfrm>
              <a:prstGeom prst="rect">
                <a:avLst/>
              </a:prstGeom>
              <a:blipFill>
                <a:blip r:embed="rId4"/>
                <a:stretch>
                  <a:fillRect l="-1190" t="-1083" r="-1786" b="-1444"/>
                </a:stretch>
              </a:blipFill>
            </p:spPr>
            <p:txBody>
              <a:bodyPr/>
              <a:lstStyle/>
              <a:p>
                <a:r>
                  <a:rPr lang="de-DE">
                    <a:noFill/>
                  </a:rPr>
                  <a:t> </a:t>
                </a:r>
              </a:p>
            </p:txBody>
          </p:sp>
        </mc:Fallback>
      </mc:AlternateContent>
    </p:spTree>
    <p:extLst>
      <p:ext uri="{BB962C8B-B14F-4D97-AF65-F5344CB8AC3E}">
        <p14:creationId xmlns:p14="http://schemas.microsoft.com/office/powerpoint/2010/main" val="3541627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998436" y="648000"/>
            <a:ext cx="8063346" cy="954107"/>
          </a:xfrm>
          <a:prstGeom prst="rect">
            <a:avLst/>
          </a:prstGeom>
          <a:noFill/>
        </p:spPr>
        <p:txBody>
          <a:bodyPr wrap="square" rtlCol="0">
            <a:spAutoFit/>
          </a:bodyPr>
          <a:lstStyle/>
          <a:p>
            <a:pPr algn="ctr"/>
            <a:r>
              <a:rPr lang="de-DE" sz="2800" b="1" dirty="0"/>
              <a:t>Planung des Stichprobenumfangs – Aufdeckung eines relevanten Unterschiedes</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940CF1F3-6CD2-DA3E-0EE9-E07E04974CC9}"/>
                  </a:ext>
                </a:extLst>
              </p:cNvPr>
              <p:cNvSpPr txBox="1"/>
              <p:nvPr/>
            </p:nvSpPr>
            <p:spPr>
              <a:xfrm>
                <a:off x="747252" y="1750142"/>
                <a:ext cx="10500852" cy="1477328"/>
              </a:xfrm>
              <a:prstGeom prst="rect">
                <a:avLst/>
              </a:prstGeom>
              <a:solidFill>
                <a:schemeClr val="bg1">
                  <a:lumMod val="95000"/>
                </a:schemeClr>
              </a:solidFill>
            </p:spPr>
            <p:txBody>
              <a:bodyPr wrap="square" rtlCol="0">
                <a:spAutoFit/>
              </a:bodyPr>
              <a:lstStyle/>
              <a:p>
                <a:r>
                  <a:rPr lang="de-DE" b="1" dirty="0"/>
                  <a:t>Ausgangsfrage: </a:t>
                </a:r>
              </a:p>
              <a:p>
                <a:r>
                  <a:rPr lang="de-DE" dirty="0"/>
                  <a:t>Wie groß muss der Stichprobenumfang </a:t>
                </a:r>
                <a14:m>
                  <m:oMath xmlns:m="http://schemas.openxmlformats.org/officeDocument/2006/math">
                    <m:r>
                      <a:rPr lang="de-DE" b="0" i="1" smtClean="0">
                        <a:latin typeface="Cambria Math" panose="02040503050406030204" pitchFamily="18" charset="0"/>
                      </a:rPr>
                      <m:t>𝑛</m:t>
                    </m:r>
                  </m:oMath>
                </a14:m>
                <a:r>
                  <a:rPr lang="de-DE" dirty="0"/>
                  <a:t> sein, damit ein Test zum Niveau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=0,1</m:t>
                    </m:r>
                  </m:oMath>
                </a14:m>
                <a:r>
                  <a:rPr lang="de-DE" dirty="0"/>
                  <a:t> für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≤0,5</m:t>
                    </m:r>
                  </m:oMath>
                </a14:m>
                <a:r>
                  <a:rPr lang="de-DE" dirty="0"/>
                  <a:t> gegen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&gt;0,5</m:t>
                    </m:r>
                  </m:oMath>
                </a14:m>
                <a:r>
                  <a:rPr lang="de-DE" dirty="0"/>
                  <a:t> mit einer Mindestwahrscheinlichkeit </a:t>
                </a:r>
                <a14:m>
                  <m:oMath xmlns:m="http://schemas.openxmlformats.org/officeDocument/2006/math">
                    <m:r>
                      <a:rPr lang="de-DE" b="0" i="1" smtClean="0">
                        <a:latin typeface="Cambria Math" panose="02040503050406030204" pitchFamily="18" charset="0"/>
                      </a:rPr>
                      <m:t>𝛾</m:t>
                    </m:r>
                    <m:r>
                      <a:rPr lang="de-DE" b="0" i="1" smtClean="0">
                        <a:latin typeface="Cambria Math" panose="02040503050406030204" pitchFamily="18" charset="0"/>
                      </a:rPr>
                      <m:t>=0,9</m:t>
                    </m:r>
                  </m:oMath>
                </a14:m>
                <a:r>
                  <a:rPr lang="de-DE" dirty="0"/>
                  <a:t> die richtige Antwort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 </m:t>
                    </m:r>
                  </m:oMath>
                </a14:m>
                <a:r>
                  <a:rPr lang="de-DE" dirty="0"/>
                  <a:t>trifft zu“ gibt?</a:t>
                </a:r>
              </a:p>
              <a:p>
                <a:r>
                  <a:rPr lang="de-DE" dirty="0"/>
                  <a:t>D.h.: Nur mit</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1−</m:t>
                    </m:r>
                    <m:r>
                      <a:rPr lang="de-DE" b="0" i="1" smtClean="0">
                        <a:latin typeface="Cambria Math" panose="02040503050406030204" pitchFamily="18" charset="0"/>
                      </a:rPr>
                      <m:t>𝛾</m:t>
                    </m:r>
                    <m:r>
                      <a:rPr lang="de-DE" b="0" i="1" smtClean="0">
                        <a:latin typeface="Cambria Math" panose="02040503050406030204" pitchFamily="18" charset="0"/>
                      </a:rPr>
                      <m:t>=0,1</m:t>
                    </m:r>
                  </m:oMath>
                </a14:m>
                <a:r>
                  <a:rPr lang="de-DE" dirty="0"/>
                  <a:t> tritt ein Fehler zweiter Art auf, wenn der Unterschied tatsächlich relevant ist, z. B. </a:t>
                </a:r>
                <a14:m>
                  <m:oMath xmlns:m="http://schemas.openxmlformats.org/officeDocument/2006/math">
                    <m:r>
                      <a:rPr lang="de-DE" b="0" i="1" smtClean="0">
                        <a:latin typeface="Cambria Math" panose="02040503050406030204" pitchFamily="18" charset="0"/>
                      </a:rPr>
                      <m:t>𝑝</m:t>
                    </m:r>
                  </m:oMath>
                </a14:m>
                <a:r>
                  <a:rPr lang="de-DE" dirty="0"/>
                  <a:t> mindestens 0,6 ist.</a:t>
                </a:r>
              </a:p>
            </p:txBody>
          </p:sp>
        </mc:Choice>
        <mc:Fallback xmlns="">
          <p:sp>
            <p:nvSpPr>
              <p:cNvPr id="2" name="Textfeld 1">
                <a:extLst>
                  <a:ext uri="{FF2B5EF4-FFF2-40B4-BE49-F238E27FC236}">
                    <a16:creationId xmlns:a16="http://schemas.microsoft.com/office/drawing/2014/main" id="{940CF1F3-6CD2-DA3E-0EE9-E07E04974CC9}"/>
                  </a:ext>
                </a:extLst>
              </p:cNvPr>
              <p:cNvSpPr txBox="1">
                <a:spLocks noRot="1" noChangeAspect="1" noMove="1" noResize="1" noEditPoints="1" noAdjustHandles="1" noChangeArrowheads="1" noChangeShapeType="1" noTextEdit="1"/>
              </p:cNvSpPr>
              <p:nvPr/>
            </p:nvSpPr>
            <p:spPr>
              <a:xfrm>
                <a:off x="747252" y="1750142"/>
                <a:ext cx="10500852" cy="1477328"/>
              </a:xfrm>
              <a:prstGeom prst="rect">
                <a:avLst/>
              </a:prstGeom>
              <a:blipFill>
                <a:blip r:embed="rId2"/>
                <a:stretch>
                  <a:fillRect l="-605" t="-1709" b="-5983"/>
                </a:stretch>
              </a:blipFill>
            </p:spPr>
            <p:txBody>
              <a:bodyPr/>
              <a:lstStyle/>
              <a:p>
                <a:r>
                  <a:rPr lang="de-DE">
                    <a:noFill/>
                  </a:rPr>
                  <a:t> </a:t>
                </a:r>
              </a:p>
            </p:txBody>
          </p:sp>
        </mc:Fallback>
      </mc:AlternateContent>
      <p:pic>
        <p:nvPicPr>
          <p:cNvPr id="4" name="Grafik 3" descr="Ein Bild, das Text, Screenshot, Diagramm, Reihe enthält.&#10;&#10;Automatisch generierte Beschreibung">
            <a:extLst>
              <a:ext uri="{FF2B5EF4-FFF2-40B4-BE49-F238E27FC236}">
                <a16:creationId xmlns:a16="http://schemas.microsoft.com/office/drawing/2014/main" id="{716C8F94-0B6D-1DDF-AFD8-97D9CC28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68" y="3429000"/>
            <a:ext cx="4970264" cy="3051596"/>
          </a:xfrm>
          <a:prstGeom prst="rect">
            <a:avLst/>
          </a:prstGeom>
        </p:spPr>
      </p:pic>
      <p:pic>
        <p:nvPicPr>
          <p:cNvPr id="7" name="Grafik 6" descr="Ein Bild, das Text, Screenshot, Reihe, Diagramm enthält.&#10;&#10;Automatisch generierte Beschreibung">
            <a:extLst>
              <a:ext uri="{FF2B5EF4-FFF2-40B4-BE49-F238E27FC236}">
                <a16:creationId xmlns:a16="http://schemas.microsoft.com/office/drawing/2014/main" id="{86AF0E0B-F877-4D52-3332-2BECAB50E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837" y="4275280"/>
            <a:ext cx="4462736" cy="2295247"/>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5FAE8AB-E058-4C09-A86D-EF1135E7A88F}"/>
                  </a:ext>
                </a:extLst>
              </p:cNvPr>
              <p:cNvSpPr txBox="1"/>
              <p:nvPr/>
            </p:nvSpPr>
            <p:spPr>
              <a:xfrm>
                <a:off x="9132491" y="3366654"/>
                <a:ext cx="2115613" cy="738664"/>
              </a:xfrm>
              <a:prstGeom prst="rect">
                <a:avLst/>
              </a:prstGeom>
              <a:noFill/>
            </p:spPr>
            <p:txBody>
              <a:bodyPr wrap="square" rtlCol="0">
                <a:spAutoFit/>
              </a:bodyPr>
              <a:lstStyle/>
              <a:p>
                <a:r>
                  <a:rPr lang="de-DE" sz="1400" dirty="0"/>
                  <a:t>rechte Grenze vom 80%-PI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0</m:t>
                        </m:r>
                      </m:sub>
                    </m:sSub>
                  </m:oMath>
                </a14:m>
                <a:r>
                  <a:rPr lang="de-DE" sz="1400" dirty="0"/>
                  <a:t>  </a:t>
                </a:r>
                <a14:m>
                  <m:oMath xmlns:m="http://schemas.openxmlformats.org/officeDocument/2006/math">
                    <m:r>
                      <a:rPr lang="de-DE" sz="1400" i="1" dirty="0" smtClean="0">
                        <a:latin typeface="Cambria Math" panose="02040503050406030204" pitchFamily="18" charset="0"/>
                      </a:rPr>
                      <m:t>=</m:t>
                    </m:r>
                  </m:oMath>
                </a14:m>
                <a:r>
                  <a:rPr lang="de-DE" sz="1400" dirty="0"/>
                  <a:t>  linke Grenze vom 90%-PI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1</m:t>
                        </m:r>
                      </m:sub>
                    </m:sSub>
                  </m:oMath>
                </a14:m>
                <a:endParaRPr lang="de-DE" sz="1400" dirty="0"/>
              </a:p>
            </p:txBody>
          </p:sp>
        </mc:Choice>
        <mc:Fallback xmlns="">
          <p:sp>
            <p:nvSpPr>
              <p:cNvPr id="12" name="Textfeld 11">
                <a:extLst>
                  <a:ext uri="{FF2B5EF4-FFF2-40B4-BE49-F238E27FC236}">
                    <a16:creationId xmlns:a16="http://schemas.microsoft.com/office/drawing/2014/main" id="{B5FAE8AB-E058-4C09-A86D-EF1135E7A88F}"/>
                  </a:ext>
                </a:extLst>
              </p:cNvPr>
              <p:cNvSpPr txBox="1">
                <a:spLocks noRot="1" noChangeAspect="1" noMove="1" noResize="1" noEditPoints="1" noAdjustHandles="1" noChangeArrowheads="1" noChangeShapeType="1" noTextEdit="1"/>
              </p:cNvSpPr>
              <p:nvPr/>
            </p:nvSpPr>
            <p:spPr>
              <a:xfrm>
                <a:off x="9132491" y="3366654"/>
                <a:ext cx="2115613" cy="738664"/>
              </a:xfrm>
              <a:prstGeom prst="rect">
                <a:avLst/>
              </a:prstGeom>
              <a:blipFill>
                <a:blip r:embed="rId5"/>
                <a:stretch>
                  <a:fillRect l="-1198" r="-1796" b="-8333"/>
                </a:stretch>
              </a:blipFill>
            </p:spPr>
            <p:txBody>
              <a:bodyPr/>
              <a:lstStyle/>
              <a:p>
                <a:r>
                  <a:rPr lang="de-DE">
                    <a:noFill/>
                  </a:rPr>
                  <a:t> </a:t>
                </a:r>
              </a:p>
            </p:txBody>
          </p:sp>
        </mc:Fallback>
      </mc:AlternateContent>
      <p:pic>
        <p:nvPicPr>
          <p:cNvPr id="5" name="Grafik 4" descr="Ein Bild, das Text, Schrift, Reihe, Screenshot enthält.&#10;&#10;KI-generierte Inhalte können fehlerhaft sein.">
            <a:extLst>
              <a:ext uri="{FF2B5EF4-FFF2-40B4-BE49-F238E27FC236}">
                <a16:creationId xmlns:a16="http://schemas.microsoft.com/office/drawing/2014/main" id="{64F55561-ACE3-9196-DB02-CC8F9123A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4250" y="3280578"/>
            <a:ext cx="3173304" cy="1090172"/>
          </a:xfrm>
          <a:prstGeom prst="rect">
            <a:avLst/>
          </a:prstGeom>
        </p:spPr>
      </p:pic>
    </p:spTree>
    <p:extLst>
      <p:ext uri="{BB962C8B-B14F-4D97-AF65-F5344CB8AC3E}">
        <p14:creationId xmlns:p14="http://schemas.microsoft.com/office/powerpoint/2010/main" val="28450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648000"/>
            <a:ext cx="8063346" cy="461665"/>
          </a:xfrm>
          <a:prstGeom prst="rect">
            <a:avLst/>
          </a:prstGeom>
          <a:noFill/>
        </p:spPr>
        <p:txBody>
          <a:bodyPr wrap="square" rtlCol="0">
            <a:spAutoFit/>
          </a:bodyPr>
          <a:lstStyle/>
          <a:p>
            <a:pPr algn="ctr"/>
            <a:r>
              <a:rPr lang="de-DE" sz="2400" b="1" dirty="0"/>
              <a:t>Eine Abituraufgabe aus Sachsen – Berufliches Gymnasium</a:t>
            </a:r>
          </a:p>
        </p:txBody>
      </p:sp>
      <p:pic>
        <p:nvPicPr>
          <p:cNvPr id="3" name="Grafik 2" descr="Ein Bild, das Text, Schrift, Screenshot, Algebra enthält.&#10;&#10;Automatisch generierte Beschreibung">
            <a:extLst>
              <a:ext uri="{FF2B5EF4-FFF2-40B4-BE49-F238E27FC236}">
                <a16:creationId xmlns:a16="http://schemas.microsoft.com/office/drawing/2014/main" id="{F717A386-AC66-2A81-6B51-AD9EDC143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19" y="1577342"/>
            <a:ext cx="5596266" cy="1885949"/>
          </a:xfrm>
          <a:prstGeom prst="rect">
            <a:avLst/>
          </a:prstGeom>
        </p:spPr>
      </p:pic>
      <p:sp>
        <p:nvSpPr>
          <p:cNvPr id="4" name="Textfeld 3">
            <a:extLst>
              <a:ext uri="{FF2B5EF4-FFF2-40B4-BE49-F238E27FC236}">
                <a16:creationId xmlns:a16="http://schemas.microsoft.com/office/drawing/2014/main" id="{C5E62A0D-E313-6B1D-57ED-72375D7622C1}"/>
              </a:ext>
            </a:extLst>
          </p:cNvPr>
          <p:cNvSpPr txBox="1"/>
          <p:nvPr/>
        </p:nvSpPr>
        <p:spPr>
          <a:xfrm>
            <a:off x="795619" y="1202023"/>
            <a:ext cx="5466080" cy="369332"/>
          </a:xfrm>
          <a:prstGeom prst="rect">
            <a:avLst/>
          </a:prstGeom>
          <a:noFill/>
        </p:spPr>
        <p:txBody>
          <a:bodyPr wrap="square" rtlCol="0">
            <a:spAutoFit/>
          </a:bodyPr>
          <a:lstStyle/>
          <a:p>
            <a:r>
              <a:rPr lang="de-DE" dirty="0"/>
              <a:t>Abiturprüfung 2022. Sachsen. Berufliches Gymnasium</a:t>
            </a:r>
          </a:p>
        </p:txBody>
      </p:sp>
      <p:pic>
        <p:nvPicPr>
          <p:cNvPr id="25" name="Grafik 24" descr="Ein Bild, das Text, Screenshot, Display, Software enthält.&#10;&#10;Automatisch generierte Beschreibung">
            <a:extLst>
              <a:ext uri="{FF2B5EF4-FFF2-40B4-BE49-F238E27FC236}">
                <a16:creationId xmlns:a16="http://schemas.microsoft.com/office/drawing/2014/main" id="{4C296C3F-74E4-4822-2FA4-15A144D2D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7" y="1463417"/>
            <a:ext cx="3587220" cy="2503082"/>
          </a:xfrm>
          <a:prstGeom prst="rect">
            <a:avLst/>
          </a:prstGeom>
        </p:spPr>
      </p:pic>
      <p:pic>
        <p:nvPicPr>
          <p:cNvPr id="27" name="Grafik 26" descr="Ein Bild, das Text, Screenshot, Display, Software enthält.&#10;&#10;Automatisch generierte Beschreibung">
            <a:extLst>
              <a:ext uri="{FF2B5EF4-FFF2-40B4-BE49-F238E27FC236}">
                <a16:creationId xmlns:a16="http://schemas.microsoft.com/office/drawing/2014/main" id="{50DAA959-83C9-D36E-BC3C-7ECA4D654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401" y="3771096"/>
            <a:ext cx="3121652" cy="2727818"/>
          </a:xfrm>
          <a:prstGeom prst="rect">
            <a:avLst/>
          </a:prstGeom>
        </p:spPr>
      </p:pic>
      <p:pic>
        <p:nvPicPr>
          <p:cNvPr id="28" name="Grafik 27" descr="Ein Bild, das Text, Schrift, weiß, Quittung enthält.&#10;&#10;Automatisch generierte Beschreibung">
            <a:extLst>
              <a:ext uri="{FF2B5EF4-FFF2-40B4-BE49-F238E27FC236}">
                <a16:creationId xmlns:a16="http://schemas.microsoft.com/office/drawing/2014/main" id="{F1560222-5920-2DF0-9009-21AF33BCE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687" y="4535687"/>
            <a:ext cx="4898308" cy="958089"/>
          </a:xfrm>
          <a:prstGeom prst="rect">
            <a:avLst/>
          </a:prstGeom>
        </p:spPr>
      </p:pic>
      <p:pic>
        <p:nvPicPr>
          <p:cNvPr id="29" name="Grafik 28" descr="Ein Bild, das Text, Screenshot, Schrift, Algebra enthält.&#10;&#10;Automatisch generierte Beschreibung">
            <a:extLst>
              <a:ext uri="{FF2B5EF4-FFF2-40B4-BE49-F238E27FC236}">
                <a16:creationId xmlns:a16="http://schemas.microsoft.com/office/drawing/2014/main" id="{9DBF51CE-3693-1AB6-58AF-E9786BBC8462}"/>
              </a:ext>
            </a:extLst>
          </p:cNvPr>
          <p:cNvPicPr>
            <a:picLocks noChangeAspect="1"/>
          </p:cNvPicPr>
          <p:nvPr/>
        </p:nvPicPr>
        <p:blipFill rotWithShape="1">
          <a:blip r:embed="rId6">
            <a:extLst>
              <a:ext uri="{28A0092B-C50C-407E-A947-70E740481C1C}">
                <a14:useLocalDpi xmlns:a14="http://schemas.microsoft.com/office/drawing/2010/main" val="0"/>
              </a:ext>
            </a:extLst>
          </a:blip>
          <a:srcRect t="75615"/>
          <a:stretch/>
        </p:blipFill>
        <p:spPr>
          <a:xfrm>
            <a:off x="928687" y="3837016"/>
            <a:ext cx="5199944" cy="721746"/>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A776392B-C74F-EEF6-3532-2CA16E01031C}"/>
                  </a:ext>
                </a:extLst>
              </p:cNvPr>
              <p:cNvSpPr txBox="1"/>
              <p:nvPr/>
            </p:nvSpPr>
            <p:spPr>
              <a:xfrm>
                <a:off x="896056" y="5561241"/>
                <a:ext cx="5697784" cy="646331"/>
              </a:xfrm>
              <a:prstGeom prst="rect">
                <a:avLst/>
              </a:prstGeom>
              <a:noFill/>
            </p:spPr>
            <p:txBody>
              <a:bodyPr wrap="square" rtlCol="0">
                <a:spAutoFit/>
              </a:bodyPr>
              <a:lstStyle/>
              <a:p>
                <a:r>
                  <a:rPr lang="de-DE" dirty="0"/>
                  <a:t>Das verstehe ich nicht! Wo kommen die Daten her? Wie groß ist </a:t>
                </a:r>
                <a14:m>
                  <m:oMath xmlns:m="http://schemas.openxmlformats.org/officeDocument/2006/math">
                    <m:r>
                      <a:rPr lang="de-DE" i="1" dirty="0" smtClean="0">
                        <a:latin typeface="Cambria Math" panose="02040503050406030204" pitchFamily="18" charset="0"/>
                      </a:rPr>
                      <m:t>𝑛</m:t>
                    </m:r>
                  </m:oMath>
                </a14:m>
                <a:r>
                  <a:rPr lang="de-DE" dirty="0"/>
                  <a:t> gewählt? Doch nicht 800. Hier irrt auch </a:t>
                </a:r>
                <a:r>
                  <a:rPr lang="de-DE" dirty="0" err="1"/>
                  <a:t>ChatGPT</a:t>
                </a:r>
                <a:r>
                  <a:rPr lang="de-DE" dirty="0"/>
                  <a:t>.</a:t>
                </a:r>
              </a:p>
            </p:txBody>
          </p:sp>
        </mc:Choice>
        <mc:Fallback xmlns="">
          <p:sp>
            <p:nvSpPr>
              <p:cNvPr id="30" name="Textfeld 29">
                <a:extLst>
                  <a:ext uri="{FF2B5EF4-FFF2-40B4-BE49-F238E27FC236}">
                    <a16:creationId xmlns:a16="http://schemas.microsoft.com/office/drawing/2014/main" id="{A776392B-C74F-EEF6-3532-2CA16E01031C}"/>
                  </a:ext>
                </a:extLst>
              </p:cNvPr>
              <p:cNvSpPr txBox="1">
                <a:spLocks noRot="1" noChangeAspect="1" noMove="1" noResize="1" noEditPoints="1" noAdjustHandles="1" noChangeArrowheads="1" noChangeShapeType="1" noTextEdit="1"/>
              </p:cNvSpPr>
              <p:nvPr/>
            </p:nvSpPr>
            <p:spPr>
              <a:xfrm>
                <a:off x="896056" y="5561241"/>
                <a:ext cx="5697784" cy="646331"/>
              </a:xfrm>
              <a:prstGeom prst="rect">
                <a:avLst/>
              </a:prstGeom>
              <a:blipFill>
                <a:blip r:embed="rId7"/>
                <a:stretch>
                  <a:fillRect l="-889" t="-3846" b="-1538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FBB47D20-098B-5CCC-CE7A-19A0872A81A1}"/>
                  </a:ext>
                </a:extLst>
              </p:cNvPr>
              <p:cNvSpPr txBox="1"/>
              <p:nvPr/>
            </p:nvSpPr>
            <p:spPr>
              <a:xfrm>
                <a:off x="7189401" y="1202023"/>
                <a:ext cx="3586480" cy="369332"/>
              </a:xfrm>
              <a:prstGeom prst="rect">
                <a:avLst/>
              </a:prstGeom>
              <a:noFill/>
            </p:spPr>
            <p:txBody>
              <a:bodyPr wrap="square" rtlCol="0">
                <a:spAutoFit/>
              </a:bodyPr>
              <a:lstStyle/>
              <a:p>
                <a:r>
                  <a:rPr lang="de-DE" dirty="0"/>
                  <a:t>Falls </a:t>
                </a:r>
                <a14:m>
                  <m:oMath xmlns:m="http://schemas.openxmlformats.org/officeDocument/2006/math">
                    <m:r>
                      <a:rPr lang="de-DE" i="1" dirty="0" smtClean="0">
                        <a:latin typeface="Cambria Math" panose="02040503050406030204" pitchFamily="18" charset="0"/>
                      </a:rPr>
                      <m:t>𝑛</m:t>
                    </m:r>
                    <m:r>
                      <a:rPr lang="de-DE" i="1" dirty="0" smtClean="0">
                        <a:latin typeface="Cambria Math" panose="02040503050406030204" pitchFamily="18" charset="0"/>
                      </a:rPr>
                      <m:t>=800 </m:t>
                    </m:r>
                  </m:oMath>
                </a14:m>
                <a:r>
                  <a:rPr lang="de-DE" dirty="0"/>
                  <a:t>richtig wäre:</a:t>
                </a:r>
              </a:p>
            </p:txBody>
          </p:sp>
        </mc:Choice>
        <mc:Fallback xmlns="">
          <p:sp>
            <p:nvSpPr>
              <p:cNvPr id="32" name="Textfeld 31">
                <a:extLst>
                  <a:ext uri="{FF2B5EF4-FFF2-40B4-BE49-F238E27FC236}">
                    <a16:creationId xmlns:a16="http://schemas.microsoft.com/office/drawing/2014/main" id="{FBB47D20-098B-5CCC-CE7A-19A0872A81A1}"/>
                  </a:ext>
                </a:extLst>
              </p:cNvPr>
              <p:cNvSpPr txBox="1">
                <a:spLocks noRot="1" noChangeAspect="1" noMove="1" noResize="1" noEditPoints="1" noAdjustHandles="1" noChangeArrowheads="1" noChangeShapeType="1" noTextEdit="1"/>
              </p:cNvSpPr>
              <p:nvPr/>
            </p:nvSpPr>
            <p:spPr>
              <a:xfrm>
                <a:off x="7189401" y="1202023"/>
                <a:ext cx="3586480" cy="369332"/>
              </a:xfrm>
              <a:prstGeom prst="rect">
                <a:avLst/>
              </a:prstGeom>
              <a:blipFill>
                <a:blip r:embed="rId8"/>
                <a:stretch>
                  <a:fillRect l="-1056" t="-6667" b="-26667"/>
                </a:stretch>
              </a:blipFill>
            </p:spPr>
            <p:txBody>
              <a:bodyPr/>
              <a:lstStyle/>
              <a:p>
                <a:r>
                  <a:rPr lang="de-DE">
                    <a:noFill/>
                  </a:rPr>
                  <a:t> </a:t>
                </a:r>
              </a:p>
            </p:txBody>
          </p:sp>
        </mc:Fallback>
      </mc:AlternateContent>
      <p:sp>
        <p:nvSpPr>
          <p:cNvPr id="33" name="Textfeld 32">
            <a:extLst>
              <a:ext uri="{FF2B5EF4-FFF2-40B4-BE49-F238E27FC236}">
                <a16:creationId xmlns:a16="http://schemas.microsoft.com/office/drawing/2014/main" id="{3EF9E1DE-F61B-702F-7814-C3EC85928435}"/>
              </a:ext>
            </a:extLst>
          </p:cNvPr>
          <p:cNvSpPr txBox="1"/>
          <p:nvPr/>
        </p:nvSpPr>
        <p:spPr>
          <a:xfrm>
            <a:off x="896056" y="3549567"/>
            <a:ext cx="4509064" cy="338554"/>
          </a:xfrm>
          <a:prstGeom prst="rect">
            <a:avLst/>
          </a:prstGeom>
          <a:noFill/>
        </p:spPr>
        <p:txBody>
          <a:bodyPr wrap="square" rtlCol="0">
            <a:spAutoFit/>
          </a:bodyPr>
          <a:lstStyle/>
          <a:p>
            <a:r>
              <a:rPr lang="de-DE" sz="1600" b="1" dirty="0"/>
              <a:t>Lösung von </a:t>
            </a:r>
            <a:r>
              <a:rPr lang="de-DE" sz="1600" b="1" dirty="0" err="1"/>
              <a:t>ChatGTP</a:t>
            </a:r>
            <a:r>
              <a:rPr lang="de-DE" sz="1600" b="1" dirty="0"/>
              <a:t>:</a:t>
            </a:r>
          </a:p>
        </p:txBody>
      </p:sp>
    </p:spTree>
    <p:extLst>
      <p:ext uri="{BB962C8B-B14F-4D97-AF65-F5344CB8AC3E}">
        <p14:creationId xmlns:p14="http://schemas.microsoft.com/office/powerpoint/2010/main" val="44983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648000"/>
            <a:ext cx="8063346" cy="461665"/>
          </a:xfrm>
          <a:prstGeom prst="rect">
            <a:avLst/>
          </a:prstGeom>
          <a:noFill/>
        </p:spPr>
        <p:txBody>
          <a:bodyPr wrap="square" rtlCol="0">
            <a:spAutoFit/>
          </a:bodyPr>
          <a:lstStyle/>
          <a:p>
            <a:pPr algn="ctr"/>
            <a:r>
              <a:rPr lang="de-DE" sz="2400" b="1" dirty="0"/>
              <a:t>Eine Abituraufgabe aus Sachsen – Berufliches Gymnasium</a:t>
            </a:r>
          </a:p>
        </p:txBody>
      </p:sp>
      <p:sp>
        <p:nvSpPr>
          <p:cNvPr id="4" name="Textfeld 3">
            <a:extLst>
              <a:ext uri="{FF2B5EF4-FFF2-40B4-BE49-F238E27FC236}">
                <a16:creationId xmlns:a16="http://schemas.microsoft.com/office/drawing/2014/main" id="{8DC42056-76B5-AEEE-6821-F203C735A73F}"/>
              </a:ext>
            </a:extLst>
          </p:cNvPr>
          <p:cNvSpPr txBox="1"/>
          <p:nvPr/>
        </p:nvSpPr>
        <p:spPr>
          <a:xfrm>
            <a:off x="1032000" y="1647911"/>
            <a:ext cx="4011561" cy="2554545"/>
          </a:xfrm>
          <a:prstGeom prst="rect">
            <a:avLst/>
          </a:prstGeom>
          <a:solidFill>
            <a:schemeClr val="bg1">
              <a:lumMod val="95000"/>
            </a:schemeClr>
          </a:solidFill>
        </p:spPr>
        <p:txBody>
          <a:bodyPr wrap="square">
            <a:spAutoFit/>
          </a:bodyPr>
          <a:lstStyle/>
          <a:p>
            <a:r>
              <a:rPr lang="de-DE" sz="1600" b="1" dirty="0">
                <a:solidFill>
                  <a:srgbClr val="000000"/>
                </a:solidFill>
              </a:rPr>
              <a:t>M</a:t>
            </a:r>
            <a:r>
              <a:rPr lang="de-DE" sz="1600" b="1" i="0" u="none" strike="noStrike" dirty="0">
                <a:solidFill>
                  <a:srgbClr val="000000"/>
                </a:solidFill>
                <a:effectLst/>
              </a:rPr>
              <a:t>eine Eingabe:</a:t>
            </a:r>
          </a:p>
          <a:p>
            <a:r>
              <a:rPr lang="de-DE" sz="1600" b="0" i="0" u="none" strike="noStrike" dirty="0">
                <a:solidFill>
                  <a:srgbClr val="000000"/>
                </a:solidFill>
                <a:effectLst/>
              </a:rPr>
              <a:t>Ich finde die Aufgabe merkwürdig. Ich vermisse den Stichprobenumfang. Weiterhin: Warum hier einen Hypothesentest </a:t>
            </a:r>
            <a:r>
              <a:rPr lang="de-DE" sz="1600" dirty="0">
                <a:solidFill>
                  <a:srgbClr val="000000"/>
                </a:solidFill>
              </a:rPr>
              <a:t>durchführen?</a:t>
            </a:r>
            <a:r>
              <a:rPr lang="de-DE" sz="1600" b="0" i="0" u="none" strike="noStrike" dirty="0">
                <a:solidFill>
                  <a:srgbClr val="000000"/>
                </a:solidFill>
                <a:effectLst/>
              </a:rPr>
              <a:t> Man kann doch einfach jede Person zählen, die auf die Plattform geht. Das kann man sogar automatisieren. </a:t>
            </a:r>
          </a:p>
          <a:p>
            <a:r>
              <a:rPr lang="de-DE" sz="1600" b="0" i="0" u="none" strike="noStrike" dirty="0">
                <a:solidFill>
                  <a:srgbClr val="000000"/>
                </a:solidFill>
                <a:effectLst/>
              </a:rPr>
              <a:t>Warum eigentlich eine Modellierung mithilfe der Binomialverteilung? Mit der Unabhängigkeit habe ich so meine Probleme.</a:t>
            </a:r>
            <a:endParaRPr lang="de-DE" sz="1600" dirty="0"/>
          </a:p>
        </p:txBody>
      </p:sp>
      <p:sp>
        <p:nvSpPr>
          <p:cNvPr id="6" name="Textfeld 5">
            <a:extLst>
              <a:ext uri="{FF2B5EF4-FFF2-40B4-BE49-F238E27FC236}">
                <a16:creationId xmlns:a16="http://schemas.microsoft.com/office/drawing/2014/main" id="{1E235829-66CC-088A-6074-AFAB0A6FE6B2}"/>
              </a:ext>
            </a:extLst>
          </p:cNvPr>
          <p:cNvSpPr txBox="1"/>
          <p:nvPr/>
        </p:nvSpPr>
        <p:spPr>
          <a:xfrm>
            <a:off x="1032000" y="4740703"/>
            <a:ext cx="3726425" cy="830997"/>
          </a:xfrm>
          <a:prstGeom prst="rect">
            <a:avLst/>
          </a:prstGeom>
          <a:noFill/>
        </p:spPr>
        <p:txBody>
          <a:bodyPr wrap="square">
            <a:spAutoFit/>
          </a:bodyPr>
          <a:lstStyle/>
          <a:p>
            <a:r>
              <a:rPr lang="de-DE" sz="1600" b="1" i="0" u="none" strike="noStrike" dirty="0">
                <a:solidFill>
                  <a:srgbClr val="000000"/>
                </a:solidFill>
                <a:effectLst/>
              </a:rPr>
              <a:t>Antwort von </a:t>
            </a:r>
            <a:r>
              <a:rPr lang="de-DE" sz="1600" b="1" i="0" u="none" strike="noStrike" dirty="0" err="1">
                <a:solidFill>
                  <a:srgbClr val="000000"/>
                </a:solidFill>
                <a:effectLst/>
              </a:rPr>
              <a:t>ChatGPT</a:t>
            </a:r>
            <a:r>
              <a:rPr lang="de-DE" sz="1600" b="1" i="0" u="none" strike="noStrike" dirty="0">
                <a:solidFill>
                  <a:srgbClr val="000000"/>
                </a:solidFill>
                <a:effectLst/>
              </a:rPr>
              <a:t> 4o:</a:t>
            </a:r>
          </a:p>
          <a:p>
            <a:r>
              <a:rPr lang="de-DE" sz="1600" b="0" i="0" u="none" strike="noStrike" dirty="0">
                <a:solidFill>
                  <a:srgbClr val="000000"/>
                </a:solidFill>
                <a:effectLst/>
              </a:rPr>
              <a:t>Du hast absolut berechtigte Einwände! Lass uns das genauer analysieren.</a:t>
            </a:r>
            <a:endParaRPr lang="de-DE" sz="1600" dirty="0"/>
          </a:p>
        </p:txBody>
      </p:sp>
      <p:pic>
        <p:nvPicPr>
          <p:cNvPr id="8" name="Grafik 7" descr="Ein Bild, das Text, Screenshot, Schrift, Dokument enthält.&#10;&#10;Automatisch generierte Beschreibung">
            <a:extLst>
              <a:ext uri="{FF2B5EF4-FFF2-40B4-BE49-F238E27FC236}">
                <a16:creationId xmlns:a16="http://schemas.microsoft.com/office/drawing/2014/main" id="{EA9A9CD2-319F-7878-822A-7E400D82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000" y="1260000"/>
            <a:ext cx="5400000" cy="4900152"/>
          </a:xfrm>
          <a:prstGeom prst="rect">
            <a:avLst/>
          </a:prstGeom>
        </p:spPr>
      </p:pic>
      <p:pic>
        <p:nvPicPr>
          <p:cNvPr id="12" name="Grafik 11" descr="Ein Bild, das Text, Screenshot, Schrift, Dokument enthält.&#10;&#10;Automatisch generierte Beschreibung">
            <a:extLst>
              <a:ext uri="{FF2B5EF4-FFF2-40B4-BE49-F238E27FC236}">
                <a16:creationId xmlns:a16="http://schemas.microsoft.com/office/drawing/2014/main" id="{FA8EC5ED-CE84-2B69-B170-C870154AA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00" y="1311574"/>
            <a:ext cx="5400000" cy="4900152"/>
          </a:xfrm>
          <a:prstGeom prst="rect">
            <a:avLst/>
          </a:prstGeom>
        </p:spPr>
      </p:pic>
    </p:spTree>
    <p:extLst>
      <p:ext uri="{BB962C8B-B14F-4D97-AF65-F5344CB8AC3E}">
        <p14:creationId xmlns:p14="http://schemas.microsoft.com/office/powerpoint/2010/main" val="13380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Vorsicht</a:t>
            </a:r>
          </a:p>
        </p:txBody>
      </p:sp>
      <p:sp>
        <p:nvSpPr>
          <p:cNvPr id="3" name="Textfeld 2">
            <a:extLst>
              <a:ext uri="{FF2B5EF4-FFF2-40B4-BE49-F238E27FC236}">
                <a16:creationId xmlns:a16="http://schemas.microsoft.com/office/drawing/2014/main" id="{8E935578-CD24-8163-7811-F9B24F198F50}"/>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CCAA236B-D4CF-AFD0-856B-49127A5AD2B5}"/>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7967E95A-BD53-FD73-A85B-C8329B4A80EC}"/>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4A089808-7815-C575-9E42-9CA779D0A6A8}"/>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EBB8F461-FB58-76E4-F2F8-B81E29A51ABB}"/>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0555A136-B5BB-C57E-3E31-1E0BE433DE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05543065-9F8F-FC7E-0EB5-7A1C50C85757}"/>
              </a:ext>
            </a:extLst>
          </p:cNvPr>
          <p:cNvSpPr>
            <a:spLocks noChangeArrowheads="1"/>
          </p:cNvSpPr>
          <p:nvPr/>
        </p:nvSpPr>
        <p:spPr bwMode="auto">
          <a:xfrm>
            <a:off x="614124" y="1305341"/>
            <a:ext cx="6205776" cy="4247317"/>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5">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geteste</a:t>
            </a:r>
            <a:r>
              <a:rPr lang="de-DE" altLang="de-DE" dirty="0">
                <a:latin typeface="+mn-lt"/>
              </a:rPr>
              <a:t>t </a:t>
            </a:r>
            <a:r>
              <a:rPr kumimoji="0" lang="de-DE" altLang="de-DE" b="0" i="0" u="none" strike="noStrike" cap="none" normalizeH="0" baseline="0" dirty="0">
                <a:ln>
                  <a:noFill/>
                </a:ln>
                <a:effectLst/>
                <a:latin typeface="+mn-lt"/>
              </a:rPr>
              <a:t>werden.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Von den 100</a:t>
            </a:r>
            <a:r>
              <a:rPr kumimoji="0" lang="de-DE" altLang="de-DE" b="0" i="0" u="none" strike="noStrike" cap="none" normalizeH="0" dirty="0">
                <a:ln>
                  <a:noFill/>
                </a:ln>
                <a:effectLst/>
                <a:latin typeface="+mn-lt"/>
              </a:rPr>
              <a:t> </a:t>
            </a:r>
            <a:r>
              <a:rPr kumimoji="0" lang="de-DE" altLang="de-DE" b="0" i="0" u="none" strike="noStrike" cap="none" normalizeH="0" baseline="0" dirty="0">
                <a:ln>
                  <a:noFill/>
                </a:ln>
                <a:effectLst/>
                <a:latin typeface="+mn-lt"/>
              </a:rPr>
              <a:t>zufällig ausgewählten und befragten Urlaubern stammen </a:t>
            </a:r>
            <a:r>
              <a:rPr kumimoji="0" lang="de-DE" altLang="de-DE" b="1" i="0" u="none" strike="noStrike" cap="none" normalizeH="0" baseline="0" dirty="0">
                <a:ln>
                  <a:noFill/>
                </a:ln>
                <a:solidFill>
                  <a:srgbClr val="DD093C"/>
                </a:solidFill>
                <a:effectLst/>
                <a:latin typeface="+mn-lt"/>
              </a:rPr>
              <a:t>33</a:t>
            </a:r>
            <a:r>
              <a:rPr kumimoji="0" lang="de-DE" altLang="de-DE" b="0" i="0" u="none" strike="noStrike" cap="none" normalizeH="0" baseline="0" dirty="0">
                <a:ln>
                  <a:noFill/>
                </a:ln>
                <a:effectLst/>
                <a:latin typeface="+mn-lt"/>
              </a:rPr>
              <a:t> aus Deutschland.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Untersuche, ob aus diesen Daten auf einem Signifikanzniveau von </a:t>
            </a:r>
            <a:r>
              <a:rPr kumimoji="0" lang="de-DE" altLang="de-DE" b="1" i="0" u="none" strike="noStrike" cap="none" normalizeH="0" baseline="0" dirty="0">
                <a:ln>
                  <a:noFill/>
                </a:ln>
                <a:solidFill>
                  <a:srgbClr val="DD093C"/>
                </a:solidFill>
                <a:effectLst/>
                <a:latin typeface="+mn-lt"/>
              </a:rPr>
              <a:t>5%</a:t>
            </a:r>
            <a:r>
              <a:rPr kumimoji="0" lang="de-DE" altLang="de-DE" b="0" i="0" u="none" strike="noStrike" cap="none" normalizeH="0" baseline="0" dirty="0">
                <a:ln>
                  <a:noFill/>
                </a:ln>
                <a:effectLst/>
                <a:latin typeface="+mn-lt"/>
              </a:rPr>
              <a:t> die Vermutung des Reiseveranstalters</a:t>
            </a:r>
            <a:r>
              <a:rPr lang="de-DE" altLang="de-DE" dirty="0">
                <a:latin typeface="+mn-lt"/>
              </a:rPr>
              <a:t> </a:t>
            </a:r>
            <a:r>
              <a:rPr kumimoji="0" lang="de-DE" altLang="de-DE" b="0" i="0" u="none" strike="noStrike" cap="none" normalizeH="0" baseline="0" dirty="0">
                <a:ln>
                  <a:noFill/>
                </a:ln>
                <a:effectLst/>
                <a:latin typeface="+mn-lt"/>
              </a:rPr>
              <a:t>bestätigt werden kann.</a:t>
            </a:r>
          </a:p>
        </p:txBody>
      </p:sp>
      <p:sp>
        <p:nvSpPr>
          <p:cNvPr id="21" name="Textfeld 20">
            <a:extLst>
              <a:ext uri="{FF2B5EF4-FFF2-40B4-BE49-F238E27FC236}">
                <a16:creationId xmlns:a16="http://schemas.microsoft.com/office/drawing/2014/main" id="{A27165C0-5AD5-46AD-574D-242970F5DEA7}"/>
              </a:ext>
            </a:extLst>
          </p:cNvPr>
          <p:cNvSpPr txBox="1"/>
          <p:nvPr/>
        </p:nvSpPr>
        <p:spPr>
          <a:xfrm>
            <a:off x="7073900" y="1260000"/>
            <a:ext cx="4584700" cy="369332"/>
          </a:xfrm>
          <a:prstGeom prst="rect">
            <a:avLst/>
          </a:prstGeom>
          <a:noFill/>
        </p:spPr>
        <p:txBody>
          <a:bodyPr wrap="square" rtlCol="0">
            <a:spAutoFit/>
          </a:bodyPr>
          <a:lstStyle/>
          <a:p>
            <a:r>
              <a:rPr lang="de-DE" dirty="0"/>
              <a:t>Simulationen schaffen Einsichten</a:t>
            </a:r>
          </a:p>
        </p:txBody>
      </p:sp>
      <p:pic>
        <p:nvPicPr>
          <p:cNvPr id="25" name="Grafik 24" descr="Ein Bild, das Text, Screenshot, Software, Display enthält.&#10;&#10;Automatisch generierte Beschreibung">
            <a:extLst>
              <a:ext uri="{FF2B5EF4-FFF2-40B4-BE49-F238E27FC236}">
                <a16:creationId xmlns:a16="http://schemas.microsoft.com/office/drawing/2014/main" id="{E9576154-9AF8-13DD-FB1F-D95486809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7" name="Grafik 26" descr="Ein Bild, das Text, Screenshot, Software, Display enthält.&#10;&#10;Automatisch generierte Beschreibung">
            <a:extLst>
              <a:ext uri="{FF2B5EF4-FFF2-40B4-BE49-F238E27FC236}">
                <a16:creationId xmlns:a16="http://schemas.microsoft.com/office/drawing/2014/main" id="{46A54D2A-41E1-7019-3050-880F91B8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9" name="Grafik 28" descr="Ein Bild, das Text, Screenshot, Software, Display enthält.&#10;&#10;Automatisch generierte Beschreibung">
            <a:extLst>
              <a:ext uri="{FF2B5EF4-FFF2-40B4-BE49-F238E27FC236}">
                <a16:creationId xmlns:a16="http://schemas.microsoft.com/office/drawing/2014/main" id="{28B4C140-DE3D-086A-A2FF-04EAC5236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1" name="Grafik 30" descr="Ein Bild, das Text, Screenshot, Software, Display enthält.&#10;&#10;Automatisch generierte Beschreibung">
            <a:extLst>
              <a:ext uri="{FF2B5EF4-FFF2-40B4-BE49-F238E27FC236}">
                <a16:creationId xmlns:a16="http://schemas.microsoft.com/office/drawing/2014/main" id="{4DACC015-28AE-E519-908B-7ADE672CC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3" name="Grafik 32" descr="Ein Bild, das Text, Screenshot, Software, Display enthält.&#10;&#10;Automatisch generierte Beschreibung">
            <a:extLst>
              <a:ext uri="{FF2B5EF4-FFF2-40B4-BE49-F238E27FC236}">
                <a16:creationId xmlns:a16="http://schemas.microsoft.com/office/drawing/2014/main" id="{65D338C8-8D82-B54D-9D20-CA030F2EA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5" name="Grafik 34" descr="Ein Bild, das Text, Screenshot, Software, Display enthält.&#10;&#10;Automatisch generierte Beschreibung">
            <a:extLst>
              <a:ext uri="{FF2B5EF4-FFF2-40B4-BE49-F238E27FC236}">
                <a16:creationId xmlns:a16="http://schemas.microsoft.com/office/drawing/2014/main" id="{8538B980-165B-1804-AD41-ACD178C1D1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7" name="Grafik 36" descr="Ein Bild, das Text, Screenshot, Software, Display enthält.&#10;&#10;Automatisch generierte Beschreibung">
            <a:extLst>
              <a:ext uri="{FF2B5EF4-FFF2-40B4-BE49-F238E27FC236}">
                <a16:creationId xmlns:a16="http://schemas.microsoft.com/office/drawing/2014/main" id="{7D0F927B-68C1-13A9-4C9C-E42EC753A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6BD880C7-4ACA-72EF-D4DC-CC6021864090}"/>
                  </a:ext>
                </a:extLst>
              </p:cNvPr>
              <p:cNvSpPr txBox="1"/>
              <p:nvPr/>
            </p:nvSpPr>
            <p:spPr>
              <a:xfrm>
                <a:off x="540000" y="5711951"/>
                <a:ext cx="7121275" cy="646331"/>
              </a:xfrm>
              <a:prstGeom prst="rect">
                <a:avLst/>
              </a:prstGeom>
              <a:noFill/>
            </p:spPr>
            <p:txBody>
              <a:bodyPr wrap="square" rtlCol="0">
                <a:spAutoFit/>
              </a:bodyPr>
              <a:lstStyle/>
              <a:p>
                <a:r>
                  <a:rPr lang="de-DE" dirty="0"/>
                  <a:t>Vorsicht: Das ist ein Signifikanztest nach Fisher – ohne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oMath>
                </a14:m>
                <a:r>
                  <a:rPr lang="de-DE" dirty="0"/>
                  <a:t>, ohne Fehler 1. und 2. Art, ohne Power, ohne Berechnung der Stichprobengröße.</a:t>
                </a:r>
              </a:p>
            </p:txBody>
          </p:sp>
        </mc:Choice>
        <mc:Fallback xmlns="">
          <p:sp>
            <p:nvSpPr>
              <p:cNvPr id="4" name="Textfeld 3">
                <a:extLst>
                  <a:ext uri="{FF2B5EF4-FFF2-40B4-BE49-F238E27FC236}">
                    <a16:creationId xmlns:a16="http://schemas.microsoft.com/office/drawing/2014/main" id="{6BD880C7-4ACA-72EF-D4DC-CC6021864090}"/>
                  </a:ext>
                </a:extLst>
              </p:cNvPr>
              <p:cNvSpPr txBox="1">
                <a:spLocks noRot="1" noChangeAspect="1" noMove="1" noResize="1" noEditPoints="1" noAdjustHandles="1" noChangeArrowheads="1" noChangeShapeType="1" noTextEdit="1"/>
              </p:cNvSpPr>
              <p:nvPr/>
            </p:nvSpPr>
            <p:spPr>
              <a:xfrm>
                <a:off x="540000" y="5711951"/>
                <a:ext cx="7121275" cy="646331"/>
              </a:xfrm>
              <a:prstGeom prst="rect">
                <a:avLst/>
              </a:prstGeom>
              <a:blipFill>
                <a:blip r:embed="rId9"/>
                <a:stretch>
                  <a:fillRect l="-712" t="-3846" b="-13462"/>
                </a:stretch>
              </a:blipFill>
            </p:spPr>
            <p:txBody>
              <a:bodyPr/>
              <a:lstStyle/>
              <a:p>
                <a:r>
                  <a:rPr lang="de-DE">
                    <a:noFill/>
                  </a:rPr>
                  <a:t> </a:t>
                </a:r>
              </a:p>
            </p:txBody>
          </p:sp>
        </mc:Fallback>
      </mc:AlternateContent>
    </p:spTree>
    <p:extLst>
      <p:ext uri="{BB962C8B-B14F-4D97-AF65-F5344CB8AC3E}">
        <p14:creationId xmlns:p14="http://schemas.microsoft.com/office/powerpoint/2010/main" val="774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dazu - verändert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533400" y="1643311"/>
            <a:ext cx="5877232" cy="3693319"/>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1">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lang="de-DE" altLang="de-DE" dirty="0">
                <a:latin typeface="+mn-lt"/>
              </a:rPr>
              <a:t>Ermitteln Sie den zugehörigen Ablehnungsbereich der Nullhypothese auf </a:t>
            </a:r>
            <a:r>
              <a:rPr kumimoji="0" lang="de-DE" altLang="de-DE" b="0" i="0" u="none" strike="noStrike" cap="none" normalizeH="0" baseline="0" dirty="0">
                <a:ln>
                  <a:noFill/>
                </a:ln>
                <a:effectLst/>
                <a:latin typeface="+mn-lt"/>
              </a:rPr>
              <a:t>einem Signifikanzniveau von </a:t>
            </a:r>
            <a:r>
              <a:rPr kumimoji="0" lang="de-DE" altLang="de-DE" b="1" i="0" u="none" strike="noStrike" cap="none" normalizeH="0" baseline="0" dirty="0">
                <a:ln>
                  <a:noFill/>
                </a:ln>
                <a:solidFill>
                  <a:srgbClr val="DD093C"/>
                </a:solidFill>
                <a:effectLst/>
                <a:latin typeface="+mn-lt"/>
              </a:rPr>
              <a:t>5%.</a:t>
            </a:r>
            <a:endParaRPr kumimoji="0" lang="de-DE" altLang="de-DE" b="0" i="0" u="none" strike="noStrike" cap="none" normalizeH="0" baseline="0" dirty="0">
              <a:ln>
                <a:noFill/>
              </a:ln>
              <a:effectLst/>
              <a:latin typeface="+mn-lt"/>
            </a:endParaRPr>
          </a:p>
        </p:txBody>
      </p:sp>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09DD6095-9BCC-447A-02F6-A13916884905}"/>
                  </a:ext>
                </a:extLst>
              </p:cNvPr>
              <p:cNvSpPr txBox="1"/>
              <p:nvPr/>
            </p:nvSpPr>
            <p:spPr>
              <a:xfrm>
                <a:off x="7073900" y="1260000"/>
                <a:ext cx="4584700" cy="1200329"/>
              </a:xfrm>
              <a:prstGeom prst="rect">
                <a:avLst/>
              </a:prstGeom>
              <a:noFill/>
            </p:spPr>
            <p:txBody>
              <a:bodyPr wrap="square" rtlCol="0">
                <a:spAutoFit/>
              </a:bodyPr>
              <a:lstStyle/>
              <a:p>
                <a:r>
                  <a:rPr lang="de-DE" dirty="0"/>
                  <a:t>Modellierungsansatz: Binomialverteilung</a:t>
                </a:r>
              </a:p>
              <a:p>
                <a:r>
                  <a:rPr lang="de-DE" dirty="0"/>
                  <a:t>Die Zufallsgröße</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𝑋</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𝐵</m:t>
                    </m:r>
                    <m:r>
                      <a:rPr lang="de-DE" i="1">
                        <a:latin typeface="Cambria Math" panose="02040503050406030204" pitchFamily="18" charset="0"/>
                        <a:ea typeface="Cambria Math" panose="02040503050406030204" pitchFamily="18" charset="0"/>
                      </a:rPr>
                      <m:t>(100;0.28)</m:t>
                    </m:r>
                  </m:oMath>
                </a14:m>
                <a:r>
                  <a:rPr lang="de-DE" dirty="0"/>
                  <a:t> beschreibt die zufällige Anzahl der aus Deutschland stammenden Urlauber.</a:t>
                </a:r>
              </a:p>
            </p:txBody>
          </p:sp>
        </mc:Choice>
        <mc:Fallback xmlns="">
          <p:sp>
            <p:nvSpPr>
              <p:cNvPr id="21" name="Textfeld 20">
                <a:extLst>
                  <a:ext uri="{FF2B5EF4-FFF2-40B4-BE49-F238E27FC236}">
                    <a16:creationId xmlns:a16="http://schemas.microsoft.com/office/drawing/2014/main" id="{09DD6095-9BCC-447A-02F6-A13916884905}"/>
                  </a:ext>
                </a:extLst>
              </p:cNvPr>
              <p:cNvSpPr txBox="1">
                <a:spLocks noRot="1" noChangeAspect="1" noMove="1" noResize="1" noEditPoints="1" noAdjustHandles="1" noChangeArrowheads="1" noChangeShapeType="1" noTextEdit="1"/>
              </p:cNvSpPr>
              <p:nvPr/>
            </p:nvSpPr>
            <p:spPr>
              <a:xfrm>
                <a:off x="7073900" y="1260000"/>
                <a:ext cx="4584700" cy="1200329"/>
              </a:xfrm>
              <a:prstGeom prst="rect">
                <a:avLst/>
              </a:prstGeom>
              <a:blipFill>
                <a:blip r:embed="rId2"/>
                <a:stretch>
                  <a:fillRect l="-1102" t="-3158" b="-8421"/>
                </a:stretch>
              </a:blipFill>
            </p:spPr>
            <p:txBody>
              <a:bodyPr/>
              <a:lstStyle/>
              <a:p>
                <a:r>
                  <a:rPr lang="de-DE">
                    <a:noFill/>
                  </a:rPr>
                  <a:t> </a:t>
                </a:r>
              </a:p>
            </p:txBody>
          </p:sp>
        </mc:Fallback>
      </mc:AlternateContent>
      <p:pic>
        <p:nvPicPr>
          <p:cNvPr id="7" name="Grafik 6" descr="Ein Bild, das Text, Reihe, Diagramm, Screenshot enthält.&#10;&#10;Automatisch generierte Beschreibung">
            <a:extLst>
              <a:ext uri="{FF2B5EF4-FFF2-40B4-BE49-F238E27FC236}">
                <a16:creationId xmlns:a16="http://schemas.microsoft.com/office/drawing/2014/main" id="{B7359425-5B19-A422-6EEF-7F41E5063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628129"/>
            <a:ext cx="4556053" cy="3417040"/>
          </a:xfrm>
          <a:prstGeom prst="rect">
            <a:avLst/>
          </a:prstGeom>
        </p:spPr>
      </p:pic>
    </p:spTree>
    <p:extLst>
      <p:ext uri="{BB962C8B-B14F-4D97-AF65-F5344CB8AC3E}">
        <p14:creationId xmlns:p14="http://schemas.microsoft.com/office/powerpoint/2010/main" val="1402603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 einer Grafik ermitteln</a:t>
                </a:r>
              </a:p>
            </p:txBody>
          </p:sp>
        </mc:Choice>
        <mc:Fallback xmlns="">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648000"/>
                <a:ext cx="10521950" cy="556712"/>
              </a:xfrm>
              <a:prstGeom prst="rect">
                <a:avLst/>
              </a:prstGeom>
              <a:blipFill>
                <a:blip r:embed="rId2"/>
                <a:stretch>
                  <a:fillRect t="-17391" b="-13043"/>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 name="Grafik 4" descr="Ein Bild, das Text, Screenshot, Reihe, Schrift enthält.&#10;&#10;Automatisch generierte Beschreibung">
            <a:extLst>
              <a:ext uri="{FF2B5EF4-FFF2-40B4-BE49-F238E27FC236}">
                <a16:creationId xmlns:a16="http://schemas.microsoft.com/office/drawing/2014/main" id="{C269ACAC-9245-5820-628A-00AF0AD6F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3" y="2197057"/>
            <a:ext cx="5790773" cy="3604648"/>
          </a:xfrm>
          <a:prstGeom prst="rect">
            <a:avLst/>
          </a:prstGeom>
          <a:solidFill>
            <a:schemeClr val="bg1"/>
          </a:solidFill>
          <a:ln w="6350">
            <a:solidFill>
              <a:schemeClr val="tx1"/>
            </a:solidFill>
          </a:ln>
        </p:spPr>
      </p:pic>
      <p:pic>
        <p:nvPicPr>
          <p:cNvPr id="8" name="Grafik 7" descr="Ein Bild, das Text, Schrift, Screenshot, Reihe enthält.&#10;&#10;Automatisch generierte Beschreibung">
            <a:extLst>
              <a:ext uri="{FF2B5EF4-FFF2-40B4-BE49-F238E27FC236}">
                <a16:creationId xmlns:a16="http://schemas.microsoft.com/office/drawing/2014/main" id="{8A62588E-8935-C370-447D-FEA3CCCD0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629" y="1393882"/>
            <a:ext cx="3190207" cy="670930"/>
          </a:xfrm>
          <a:prstGeom prst="rect">
            <a:avLst/>
          </a:prstGeom>
        </p:spPr>
      </p:pic>
      <p:pic>
        <p:nvPicPr>
          <p:cNvPr id="10" name="Grafik 9" descr="Ein Bild, das Text, Schrift enthält.&#10;&#10;Automatisch generierte Beschreibung">
            <a:extLst>
              <a:ext uri="{FF2B5EF4-FFF2-40B4-BE49-F238E27FC236}">
                <a16:creationId xmlns:a16="http://schemas.microsoft.com/office/drawing/2014/main" id="{608A4CE0-8FE3-96F4-874E-19903A2E7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63" y="1460337"/>
            <a:ext cx="1852780" cy="538019"/>
          </a:xfrm>
          <a:prstGeom prst="rect">
            <a:avLst/>
          </a:prstGeom>
        </p:spPr>
      </p:pic>
      <p:pic>
        <p:nvPicPr>
          <p:cNvPr id="12" name="Grafik 11" descr="Ein Bild, das Text, Screenshot, Schrift, Zahl enthält.&#10;&#10;Automatisch generierte Beschreibung">
            <a:extLst>
              <a:ext uri="{FF2B5EF4-FFF2-40B4-BE49-F238E27FC236}">
                <a16:creationId xmlns:a16="http://schemas.microsoft.com/office/drawing/2014/main" id="{3B76B11A-91B2-51DD-4B96-4435EBFFE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900" y="1460337"/>
            <a:ext cx="4486413" cy="1787960"/>
          </a:xfrm>
          <a:prstGeom prst="rect">
            <a:avLst/>
          </a:prstGeom>
        </p:spPr>
      </p:pic>
      <p:pic>
        <p:nvPicPr>
          <p:cNvPr id="14" name="Grafik 13" descr="Ein Bild, das Text, Screenshot, Diagramm, Reihe enthält.&#10;&#10;Automatisch generierte Beschreibung">
            <a:extLst>
              <a:ext uri="{FF2B5EF4-FFF2-40B4-BE49-F238E27FC236}">
                <a16:creationId xmlns:a16="http://schemas.microsoft.com/office/drawing/2014/main" id="{24C9336A-F58A-84D6-BC6F-4241C71FAE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49DF0A2A-B3F3-F75E-655E-CCD439730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FB79219D-8142-E7FF-22D4-9DCCAC35D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7" name="Grafik 26" descr="Ein Bild, das Text, Screenshot, Diagramm, Reihe enthält.&#10;&#10;Automatisch generierte Beschreibung">
            <a:extLst>
              <a:ext uri="{FF2B5EF4-FFF2-40B4-BE49-F238E27FC236}">
                <a16:creationId xmlns:a16="http://schemas.microsoft.com/office/drawing/2014/main" id="{153AF415-4398-7718-F87A-F6790EF221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BE98713D-465F-3594-06D9-A9983F4EC0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FE17E5E6-F28B-523D-56AD-839570FE846E}"/>
                  </a:ext>
                </a:extLst>
              </p:cNvPr>
              <p:cNvSpPr txBox="1"/>
              <p:nvPr/>
            </p:nvSpPr>
            <p:spPr>
              <a:xfrm>
                <a:off x="6742506" y="6014735"/>
                <a:ext cx="4817807" cy="307777"/>
              </a:xfrm>
              <a:prstGeom prst="rect">
                <a:avLst/>
              </a:prstGeom>
              <a:noFill/>
            </p:spPr>
            <p:txBody>
              <a:bodyPr wrap="square" rtlCol="0">
                <a:spAutoFit/>
              </a:bodyPr>
              <a:lstStyle/>
              <a:p>
                <a:r>
                  <a:rPr lang="de-DE" sz="1400" dirty="0"/>
                  <a:t>Nicht nur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≈0,097</m:t>
                    </m:r>
                  </m:oMath>
                </a14:m>
                <a:r>
                  <a:rPr lang="de-DE" sz="1400" dirty="0"/>
                  <a:t> liefert </a:t>
                </a:r>
                <a14:m>
                  <m:oMath xmlns:m="http://schemas.openxmlformats.org/officeDocument/2006/math">
                    <m:acc>
                      <m:accPr>
                        <m:chr m:val="̅"/>
                        <m:ctrlPr>
                          <a:rPr lang="de-DE" sz="1400" i="1" smtClean="0">
                            <a:latin typeface="Cambria Math" panose="02040503050406030204" pitchFamily="18" charset="0"/>
                          </a:rPr>
                        </m:ctrlPr>
                      </m:accPr>
                      <m:e>
                        <m:r>
                          <a:rPr lang="de-DE" sz="1400" b="0" i="1" smtClean="0">
                            <a:latin typeface="Cambria Math" panose="02040503050406030204" pitchFamily="18" charset="0"/>
                          </a:rPr>
                          <m:t>𝐾</m:t>
                        </m:r>
                      </m:e>
                    </m:acc>
                    <m:r>
                      <a:rPr lang="de-DE" sz="1400" b="0" i="1" smtClean="0">
                        <a:latin typeface="Cambria Math" panose="02040503050406030204" pitchFamily="18" charset="0"/>
                      </a:rPr>
                      <m:t>=[0;4]</m:t>
                    </m:r>
                  </m:oMath>
                </a14:m>
                <a:r>
                  <a:rPr lang="de-DE" sz="1400" dirty="0"/>
                  <a:t>, sogar auch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≈0,189 .</m:t>
                    </m:r>
                  </m:oMath>
                </a14:m>
                <a:endParaRPr lang="de-DE" sz="1400" dirty="0"/>
              </a:p>
            </p:txBody>
          </p:sp>
        </mc:Choice>
        <mc:Fallback xmlns="">
          <p:sp>
            <p:nvSpPr>
              <p:cNvPr id="30" name="Textfeld 29">
                <a:extLst>
                  <a:ext uri="{FF2B5EF4-FFF2-40B4-BE49-F238E27FC236}">
                    <a16:creationId xmlns:a16="http://schemas.microsoft.com/office/drawing/2014/main" id="{FE17E5E6-F28B-523D-56AD-839570FE846E}"/>
                  </a:ext>
                </a:extLst>
              </p:cNvPr>
              <p:cNvSpPr txBox="1">
                <a:spLocks noRot="1" noChangeAspect="1" noMove="1" noResize="1" noEditPoints="1" noAdjustHandles="1" noChangeArrowheads="1" noChangeShapeType="1" noTextEdit="1"/>
              </p:cNvSpPr>
              <p:nvPr/>
            </p:nvSpPr>
            <p:spPr>
              <a:xfrm>
                <a:off x="6742506" y="6014735"/>
                <a:ext cx="4817807" cy="307777"/>
              </a:xfrm>
              <a:prstGeom prst="rect">
                <a:avLst/>
              </a:prstGeom>
              <a:blipFill>
                <a:blip r:embed="rId12"/>
                <a:stretch>
                  <a:fillRect l="-262" t="-4000" b="-24000"/>
                </a:stretch>
              </a:blipFill>
            </p:spPr>
            <p:txBody>
              <a:bodyPr/>
              <a:lstStyle/>
              <a:p>
                <a:r>
                  <a:rPr lang="de-DE">
                    <a:noFill/>
                  </a:rPr>
                  <a:t> </a:t>
                </a:r>
              </a:p>
            </p:txBody>
          </p:sp>
        </mc:Fallback>
      </mc:AlternateContent>
    </p:spTree>
    <p:extLst>
      <p:ext uri="{BB962C8B-B14F-4D97-AF65-F5344CB8AC3E}">
        <p14:creationId xmlns:p14="http://schemas.microsoft.com/office/powerpoint/2010/main" val="70727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mithilfe einer Grafik und Fehler 2. Art</a:t>
                </a:r>
              </a:p>
            </p:txBody>
          </p:sp>
        </mc:Choice>
        <mc:Fallback xmlns="">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648000"/>
                <a:ext cx="10521950" cy="556712"/>
              </a:xfrm>
              <a:prstGeom prst="rect">
                <a:avLst/>
              </a:prstGeom>
              <a:blipFill>
                <a:blip r:embed="rId2"/>
                <a:stretch>
                  <a:fillRect t="-17391" b="-13043"/>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3" name="Grafik 12" descr="Ein Bild, das Text, Schrift enthält.&#10;&#10;Automatisch generierte Beschreibung">
            <a:extLst>
              <a:ext uri="{FF2B5EF4-FFF2-40B4-BE49-F238E27FC236}">
                <a16:creationId xmlns:a16="http://schemas.microsoft.com/office/drawing/2014/main" id="{5D707785-DAF1-8A15-8C70-2F607C60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6" y="1479985"/>
            <a:ext cx="1781756" cy="557685"/>
          </a:xfrm>
          <a:prstGeom prst="rect">
            <a:avLst/>
          </a:prstGeom>
        </p:spPr>
      </p:pic>
      <p:pic>
        <p:nvPicPr>
          <p:cNvPr id="21" name="Grafik 20" descr="Ein Bild, das Text, Schrift, Screenshot, Reihe enthält.&#10;&#10;Automatisch generierte Beschreibung">
            <a:extLst>
              <a:ext uri="{FF2B5EF4-FFF2-40B4-BE49-F238E27FC236}">
                <a16:creationId xmlns:a16="http://schemas.microsoft.com/office/drawing/2014/main" id="{6BDA8B49-4479-E1F1-21F5-5050A247E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65" y="1481859"/>
            <a:ext cx="3077004" cy="515748"/>
          </a:xfrm>
          <a:prstGeom prst="rect">
            <a:avLst/>
          </a:prstGeom>
        </p:spPr>
      </p:pic>
      <p:grpSp>
        <p:nvGrpSpPr>
          <p:cNvPr id="67" name="Gruppieren 66">
            <a:extLst>
              <a:ext uri="{FF2B5EF4-FFF2-40B4-BE49-F238E27FC236}">
                <a16:creationId xmlns:a16="http://schemas.microsoft.com/office/drawing/2014/main" id="{3994B431-B3BA-182B-A379-DF72E0BF4070}"/>
              </a:ext>
            </a:extLst>
          </p:cNvPr>
          <p:cNvGrpSpPr/>
          <p:nvPr/>
        </p:nvGrpSpPr>
        <p:grpSpPr>
          <a:xfrm>
            <a:off x="6558944" y="1604752"/>
            <a:ext cx="4739766" cy="1628517"/>
            <a:chOff x="7011028" y="1514293"/>
            <a:chExt cx="4739766" cy="1628517"/>
          </a:xfrm>
        </p:grpSpPr>
        <p:pic>
          <p:nvPicPr>
            <p:cNvPr id="33" name="Grafik 32" descr="Ein Bild, das Text, Schrift, weiß, Schwarzweiß enthält.&#10;&#10;Automatisch generierte Beschreibung">
              <a:extLst>
                <a:ext uri="{FF2B5EF4-FFF2-40B4-BE49-F238E27FC236}">
                  <a16:creationId xmlns:a16="http://schemas.microsoft.com/office/drawing/2014/main" id="{6DA16302-43B1-1C74-1095-395F1505E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028" y="1514293"/>
              <a:ext cx="4680000" cy="1311269"/>
            </a:xfrm>
            <a:prstGeom prst="rect">
              <a:avLst/>
            </a:prstGeom>
          </p:spPr>
        </p:pic>
        <p:pic>
          <p:nvPicPr>
            <p:cNvPr id="35" name="Grafik 34">
              <a:extLst>
                <a:ext uri="{FF2B5EF4-FFF2-40B4-BE49-F238E27FC236}">
                  <a16:creationId xmlns:a16="http://schemas.microsoft.com/office/drawing/2014/main" id="{22444135-F264-0FA8-1A54-8C885AD6A0BA}"/>
                </a:ext>
              </a:extLst>
            </p:cNvPr>
            <p:cNvPicPr>
              <a:picLocks noChangeAspect="1"/>
            </p:cNvPicPr>
            <p:nvPr/>
          </p:nvPicPr>
          <p:blipFill rotWithShape="1">
            <a:blip r:embed="rId6">
              <a:extLst>
                <a:ext uri="{28A0092B-C50C-407E-A947-70E740481C1C}">
                  <a14:useLocalDpi xmlns:a14="http://schemas.microsoft.com/office/drawing/2010/main" val="0"/>
                </a:ext>
              </a:extLst>
            </a:blip>
            <a:srcRect t="18905" b="1"/>
            <a:stretch/>
          </p:blipFill>
          <p:spPr>
            <a:xfrm>
              <a:off x="7070794" y="2825562"/>
              <a:ext cx="4680000" cy="317248"/>
            </a:xfrm>
            <a:prstGeom prst="rect">
              <a:avLst/>
            </a:prstGeom>
          </p:spPr>
        </p:pic>
      </p:grpSp>
      <p:grpSp>
        <p:nvGrpSpPr>
          <p:cNvPr id="40" name="Gruppieren 39">
            <a:extLst>
              <a:ext uri="{FF2B5EF4-FFF2-40B4-BE49-F238E27FC236}">
                <a16:creationId xmlns:a16="http://schemas.microsoft.com/office/drawing/2014/main" id="{615D3719-B19F-B973-4AF3-CB6212648AD5}"/>
              </a:ext>
            </a:extLst>
          </p:cNvPr>
          <p:cNvGrpSpPr/>
          <p:nvPr/>
        </p:nvGrpSpPr>
        <p:grpSpPr>
          <a:xfrm>
            <a:off x="943937" y="2046814"/>
            <a:ext cx="5124869" cy="4202295"/>
            <a:chOff x="748087" y="2111073"/>
            <a:chExt cx="5124869" cy="4202295"/>
          </a:xfrm>
        </p:grpSpPr>
        <p:pic>
          <p:nvPicPr>
            <p:cNvPr id="37" name="Grafik 36" descr="Ein Bild, das Text, Schrift, Schwarzweiß, Zahl enthält.&#10;&#10;Automatisch generierte Beschreibung">
              <a:extLst>
                <a:ext uri="{FF2B5EF4-FFF2-40B4-BE49-F238E27FC236}">
                  <a16:creationId xmlns:a16="http://schemas.microsoft.com/office/drawing/2014/main" id="{4211B7AA-3496-6818-45EF-51AD3B576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087" y="2111073"/>
              <a:ext cx="5040000" cy="3932136"/>
            </a:xfrm>
            <a:prstGeom prst="rect">
              <a:avLst/>
            </a:prstGeom>
          </p:spPr>
        </p:pic>
        <p:pic>
          <p:nvPicPr>
            <p:cNvPr id="39" name="Grafik 38">
              <a:extLst>
                <a:ext uri="{FF2B5EF4-FFF2-40B4-BE49-F238E27FC236}">
                  <a16:creationId xmlns:a16="http://schemas.microsoft.com/office/drawing/2014/main" id="{766E340B-12C9-96FC-A48D-1A8272C6F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956" y="5970087"/>
              <a:ext cx="5040000" cy="343281"/>
            </a:xfrm>
            <a:prstGeom prst="rect">
              <a:avLst/>
            </a:prstGeom>
          </p:spPr>
        </p:pic>
      </p:grpSp>
      <p:pic>
        <p:nvPicPr>
          <p:cNvPr id="69" name="Grafik 68" descr="Ein Bild, das Text, Screenshot, Diagramm, Reihe enthält.&#10;&#10;Automatisch generierte Beschreibung">
            <a:extLst>
              <a:ext uri="{FF2B5EF4-FFF2-40B4-BE49-F238E27FC236}">
                <a16:creationId xmlns:a16="http://schemas.microsoft.com/office/drawing/2014/main" id="{06094909-069B-4174-1F92-EE2A322EC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1" name="Grafik 70" descr="Ein Bild, das Text, Screenshot, Diagramm, Reihe enthält.&#10;&#10;Automatisch generierte Beschreibung">
            <a:extLst>
              <a:ext uri="{FF2B5EF4-FFF2-40B4-BE49-F238E27FC236}">
                <a16:creationId xmlns:a16="http://schemas.microsoft.com/office/drawing/2014/main" id="{348339C4-8119-F4D0-2B36-FFBF72C241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3" name="Grafik 72" descr="Ein Bild, das Text, Screenshot, Diagramm, Reihe enthält.&#10;&#10;Automatisch generierte Beschreibung">
            <a:extLst>
              <a:ext uri="{FF2B5EF4-FFF2-40B4-BE49-F238E27FC236}">
                <a16:creationId xmlns:a16="http://schemas.microsoft.com/office/drawing/2014/main" id="{8DE33FEB-B9F1-7DBA-1746-6CC0BF0F05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5" name="Grafik 74" descr="Ein Bild, das Text, Screenshot, Diagramm, Reihe enthält.&#10;&#10;Automatisch generierte Beschreibung">
            <a:extLst>
              <a:ext uri="{FF2B5EF4-FFF2-40B4-BE49-F238E27FC236}">
                <a16:creationId xmlns:a16="http://schemas.microsoft.com/office/drawing/2014/main" id="{67811485-09C3-FCA9-3666-AFE5D0CD3E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7" name="Grafik 76" descr="Ein Bild, das Text, Screenshot, Diagramm, Reihe enthält.&#10;&#10;Automatisch generierte Beschreibung">
            <a:extLst>
              <a:ext uri="{FF2B5EF4-FFF2-40B4-BE49-F238E27FC236}">
                <a16:creationId xmlns:a16="http://schemas.microsoft.com/office/drawing/2014/main" id="{737DC5E5-FF4E-A9DE-DEEF-BFB860E06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81" name="Grafik 80" descr="Ein Bild, das Text, Screenshot, Diagramm, Reihe enthält.&#10;&#10;Automatisch generierte Beschreibung">
            <a:extLst>
              <a:ext uri="{FF2B5EF4-FFF2-40B4-BE49-F238E27FC236}">
                <a16:creationId xmlns:a16="http://schemas.microsoft.com/office/drawing/2014/main" id="{241D33F9-FC7B-23FD-5820-C2006DA80B0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0000" y="3412051"/>
            <a:ext cx="4680000" cy="2870526"/>
          </a:xfrm>
          <a:prstGeom prst="rect">
            <a:avLst/>
          </a:prstGeom>
        </p:spPr>
      </p:pic>
      <p:pic>
        <p:nvPicPr>
          <p:cNvPr id="83" name="Grafik 82" descr="Ein Bild, das Text, Screenshot, Diagramm, Reihe enthält.&#10;&#10;Automatisch generierte Beschreibung">
            <a:extLst>
              <a:ext uri="{FF2B5EF4-FFF2-40B4-BE49-F238E27FC236}">
                <a16:creationId xmlns:a16="http://schemas.microsoft.com/office/drawing/2014/main" id="{AF3EBAC5-CA02-1DDB-CE16-34506C720E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0000" y="3412132"/>
            <a:ext cx="4680000" cy="2870526"/>
          </a:xfrm>
          <a:prstGeom prst="rect">
            <a:avLst/>
          </a:prstGeom>
        </p:spPr>
      </p:pic>
      <p:pic>
        <p:nvPicPr>
          <p:cNvPr id="85" name="Grafik 84" descr="Ein Bild, das Text, Screenshot, Diagramm, Reihe enthält.&#10;&#10;Automatisch generierte Beschreibung">
            <a:extLst>
              <a:ext uri="{FF2B5EF4-FFF2-40B4-BE49-F238E27FC236}">
                <a16:creationId xmlns:a16="http://schemas.microsoft.com/office/drawing/2014/main" id="{5EA4E43B-C245-7216-1B6B-E8551DBD17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80000" y="3419919"/>
            <a:ext cx="4680000" cy="2870526"/>
          </a:xfrm>
          <a:prstGeom prst="rect">
            <a:avLst/>
          </a:prstGeom>
        </p:spPr>
      </p:pic>
    </p:spTree>
    <p:extLst>
      <p:ext uri="{BB962C8B-B14F-4D97-AF65-F5344CB8AC3E}">
        <p14:creationId xmlns:p14="http://schemas.microsoft.com/office/powerpoint/2010/main" val="22819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verständnisorientiert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mc:AlternateContent xmlns:mc="http://schemas.openxmlformats.org/markup-compatibility/2006" xmlns:a14="http://schemas.microsoft.com/office/drawing/2010/main">
        <mc:Choice Requires="a14">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367477" y="1217040"/>
                <a:ext cx="6455021" cy="4987712"/>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IQB – Pool für das Jahr 2024. </a:t>
                </a:r>
                <a:r>
                  <a:rPr kumimoji="0" lang="de-DE" altLang="de-DE" b="1" i="0" u="none" strike="noStrike" cap="none" normalizeH="0" baseline="0" dirty="0" err="1">
                    <a:ln>
                      <a:noFill/>
                    </a:ln>
                    <a:effectLst/>
                    <a:latin typeface="+mn-lt"/>
                  </a:rPr>
                  <a:t>eA</a:t>
                </a:r>
                <a:r>
                  <a:rPr kumimoji="0" lang="de-DE" altLang="de-DE" b="1" i="0" u="none" strike="noStrike" cap="none" normalizeH="0" baseline="0" dirty="0">
                    <a:ln>
                      <a:noFill/>
                    </a:ln>
                    <a:effectLst/>
                    <a:latin typeface="+mn-lt"/>
                  </a:rPr>
                  <a:t>. 1. Aufgabe  (MMS)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a:t>
                </a:r>
              </a:p>
              <a:p>
                <a:pPr algn="just"/>
                <a:r>
                  <a:rPr lang="de-DE" sz="1400" b="1" dirty="0">
                    <a:effectLst/>
                    <a:latin typeface="+mn-lt"/>
                  </a:rPr>
                  <a:t>Aufgabenteil 2</a:t>
                </a:r>
              </a:p>
              <a:p>
                <a:r>
                  <a:rPr lang="de-DE" sz="1400" dirty="0">
                    <a:effectLst/>
                    <a:latin typeface="+mn-lt"/>
                  </a:rPr>
                  <a:t>Der Anteil der zufriedenen Abonnenten von derzeit </a:t>
                </a:r>
                <a14:m>
                  <m:oMath xmlns:m="http://schemas.openxmlformats.org/officeDocument/2006/math">
                    <m:r>
                      <a:rPr lang="de-DE" sz="1400" i="1" dirty="0" smtClean="0">
                        <a:effectLst/>
                        <a:latin typeface="Cambria Math" panose="02040503050406030204" pitchFamily="18" charset="0"/>
                      </a:rPr>
                      <m:t>60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soll gesteigert werden. Dazu wird ein Algorithmus entwickelt, der jedem Abonnenten täglich individuell einen Spielfilm vorschlägt. Als Basis für die Entscheidung über den dauerhaften Einsatz des Algorithmus plant das Management einen Probebetrieb. Im Anschluss soll die Nullhypothese „Der Anteil der zufriedenen Abonnenten beträgt </a:t>
                </a:r>
                <a:r>
                  <a:rPr lang="de-DE" sz="1400" dirty="0">
                    <a:solidFill>
                      <a:srgbClr val="FF0000"/>
                    </a:solidFill>
                    <a:effectLst/>
                    <a:latin typeface="+mn-lt"/>
                  </a:rPr>
                  <a:t>höchstens </a:t>
                </a:r>
                <a14:m>
                  <m:oMath xmlns:m="http://schemas.openxmlformats.org/officeDocument/2006/math">
                    <m:r>
                      <a:rPr lang="de-DE" sz="1400" i="1" dirty="0" smtClean="0">
                        <a:solidFill>
                          <a:srgbClr val="FF0000"/>
                        </a:solidFill>
                        <a:effectLst/>
                        <a:latin typeface="Cambria Math" panose="02040503050406030204" pitchFamily="18" charset="0"/>
                      </a:rPr>
                      <m:t>60</m:t>
                    </m:r>
                    <m:r>
                      <a:rPr lang="de-DE" sz="1400" b="0" i="1" dirty="0" smtClean="0">
                        <a:solidFill>
                          <a:srgbClr val="FF0000"/>
                        </a:solidFill>
                        <a:effectLst/>
                        <a:latin typeface="Cambria Math" panose="02040503050406030204" pitchFamily="18" charset="0"/>
                      </a:rPr>
                      <m:t> </m:t>
                    </m:r>
                    <m:r>
                      <a:rPr lang="de-DE" sz="1400" i="1" dirty="0" smtClean="0">
                        <a:solidFill>
                          <a:srgbClr val="FF0000"/>
                        </a:solidFill>
                        <a:effectLst/>
                        <a:latin typeface="Cambria Math" panose="02040503050406030204" pitchFamily="18" charset="0"/>
                      </a:rPr>
                      <m:t>%</m:t>
                    </m:r>
                  </m:oMath>
                </a14:m>
                <a:r>
                  <a:rPr lang="de-DE" sz="1400" dirty="0">
                    <a:effectLst/>
                    <a:latin typeface="+mn-lt"/>
                  </a:rPr>
                  <a:t>.“ mithilfe einer Stichprobe von </a:t>
                </a:r>
                <a:r>
                  <a:rPr lang="de-DE" sz="1400" dirty="0">
                    <a:solidFill>
                      <a:srgbClr val="FF0000"/>
                    </a:solidFill>
                    <a:effectLst/>
                    <a:latin typeface="+mn-lt"/>
                  </a:rPr>
                  <a:t>200</a:t>
                </a:r>
                <a:r>
                  <a:rPr lang="de-DE" sz="1400" dirty="0">
                    <a:effectLst/>
                    <a:latin typeface="+mn-lt"/>
                  </a:rPr>
                  <a:t> zufällig ausgewählten Abonnenten auf einem Signifikanzniveau von </a:t>
                </a:r>
                <a14:m>
                  <m:oMath xmlns:m="http://schemas.openxmlformats.org/officeDocument/2006/math">
                    <m:r>
                      <a:rPr lang="de-DE" sz="1400" i="1" dirty="0" smtClean="0">
                        <a:solidFill>
                          <a:srgbClr val="FF0000"/>
                        </a:solidFill>
                        <a:effectLst/>
                        <a:latin typeface="Cambria Math" panose="02040503050406030204" pitchFamily="18" charset="0"/>
                      </a:rPr>
                      <m:t>5 %</m:t>
                    </m:r>
                  </m:oMath>
                </a14:m>
                <a:r>
                  <a:rPr lang="de-DE" sz="1400" dirty="0">
                    <a:effectLst/>
                    <a:latin typeface="+mn-lt"/>
                  </a:rPr>
                  <a:t> getestet werden. </a:t>
                </a:r>
                <a:endParaRPr lang="de-DE" sz="1400" dirty="0">
                  <a:latin typeface="+mn-lt"/>
                </a:endParaRPr>
              </a:p>
              <a:p>
                <a:pPr marL="342900" indent="-342900">
                  <a:buFont typeface="+mj-lt"/>
                  <a:buAutoNum type="alphaLcParenR"/>
                </a:pPr>
                <a:r>
                  <a:rPr lang="de-DE" sz="1400" dirty="0">
                    <a:effectLst/>
                    <a:latin typeface="+mn-lt"/>
                  </a:rPr>
                  <a:t>Geben Sie an, welche </a:t>
                </a:r>
                <a:r>
                  <a:rPr lang="de-DE" sz="1400" dirty="0">
                    <a:latin typeface="+mn-lt"/>
                  </a:rPr>
                  <a:t>Ü</a:t>
                </a:r>
                <a:r>
                  <a:rPr lang="de-DE" sz="1400" dirty="0">
                    <a:effectLst/>
                    <a:latin typeface="+mn-lt"/>
                  </a:rPr>
                  <a:t>berlegung des Managements zur Wahl dieser Nullhypothese geführt haben könnte. </a:t>
                </a:r>
                <a:endParaRPr lang="de-DE" sz="1400" dirty="0">
                  <a:latin typeface="+mn-lt"/>
                </a:endParaRPr>
              </a:p>
              <a:p>
                <a:r>
                  <a:rPr lang="de-DE" sz="1400" dirty="0">
                    <a:effectLst/>
                    <a:latin typeface="+mn-lt"/>
                  </a:rPr>
                  <a:t>Für den beschriebenen Test ergibt sich </a:t>
                </a:r>
                <a14:m>
                  <m:oMath xmlns:m="http://schemas.openxmlformats.org/officeDocument/2006/math">
                    <m:r>
                      <a:rPr lang="de-DE" sz="1400" i="1" dirty="0" smtClean="0">
                        <a:effectLst/>
                        <a:latin typeface="Cambria Math" panose="02040503050406030204" pitchFamily="18" charset="0"/>
                      </a:rPr>
                      <m:t>{132;133;…;200}</m:t>
                    </m:r>
                  </m:oMath>
                </a14:m>
                <a:r>
                  <a:rPr lang="de-DE" sz="1400" dirty="0">
                    <a:effectLst/>
                    <a:latin typeface="+mn-lt"/>
                  </a:rPr>
                  <a:t> als der Ablehnungsbereich der Nullhypothese. </a:t>
                </a:r>
                <a:endParaRPr lang="de-DE" sz="1400" dirty="0">
                  <a:latin typeface="+mn-lt"/>
                </a:endParaRPr>
              </a:p>
              <a:p>
                <a:pPr marL="342900" indent="-342900">
                  <a:buFont typeface="+mj-lt"/>
                  <a:buAutoNum type="alphaLcParenR" startAt="2"/>
                </a:pPr>
                <a:r>
                  <a:rPr lang="de-DE" sz="1400" dirty="0">
                    <a:effectLst/>
                    <a:latin typeface="+mn-lt"/>
                  </a:rPr>
                  <a:t>Zur Bestimmung der unteren Grenze dieses Ablehnungsbereichs wurden zunächst folgende Lösungsschritte ausgeführt: </a:t>
                </a:r>
              </a:p>
              <a:p>
                <a:pPr marL="742950" lvl="1" indent="-285750">
                  <a:buFont typeface="Wingdings" pitchFamily="2" charset="2"/>
                  <a:buChar char="Ø"/>
                </a:pPr>
                <a14:m>
                  <m:oMath xmlns:m="http://schemas.openxmlformats.org/officeDocument/2006/math">
                    <m:r>
                      <a:rPr lang="de-DE" sz="1400" i="1" dirty="0" smtClean="0">
                        <a:effectLst/>
                        <a:latin typeface="Cambria Math" panose="02040503050406030204" pitchFamily="18" charset="0"/>
                      </a:rPr>
                      <m:t>𝑌</m:t>
                    </m:r>
                  </m:oMath>
                </a14:m>
                <a:r>
                  <a:rPr lang="de-DE" sz="1400" dirty="0">
                    <a:effectLst/>
                    <a:latin typeface="+mn-lt"/>
                  </a:rPr>
                  <a:t>: Anzahl der zufriedenen Abonnenten in der Stichprobe </a:t>
                </a:r>
              </a:p>
              <a:p>
                <a:pPr marL="742950" lvl="1" indent="-285750">
                  <a:buFont typeface="Wingdings" pitchFamily="2" charset="2"/>
                  <a:buChar char="Ø"/>
                </a:pPr>
                <a14:m>
                  <m:oMath xmlns:m="http://schemas.openxmlformats.org/officeDocument/2006/math">
                    <m:sSubSup>
                      <m:sSubSupPr>
                        <m:ctrlPr>
                          <a:rPr lang="de-DE" sz="1400" b="0" i="1" smtClean="0">
                            <a:effectLst/>
                            <a:latin typeface="Cambria Math" panose="02040503050406030204" pitchFamily="18" charset="0"/>
                          </a:rPr>
                        </m:ctrlPr>
                      </m:sSubSupPr>
                      <m:e>
                        <m:r>
                          <a:rPr lang="de-DE" sz="1400" b="0" i="1" smtClean="0">
                            <a:effectLst/>
                            <a:latin typeface="Cambria Math" panose="02040503050406030204" pitchFamily="18" charset="0"/>
                          </a:rPr>
                          <m:t>𝑃</m:t>
                        </m:r>
                      </m:e>
                      <m:sub>
                        <m:r>
                          <a:rPr lang="de-DE" sz="1400" b="0" i="1" smtClean="0">
                            <a:effectLst/>
                            <a:latin typeface="Cambria Math" panose="02040503050406030204" pitchFamily="18" charset="0"/>
                          </a:rPr>
                          <m:t>0,6</m:t>
                        </m:r>
                      </m:sub>
                      <m:sup>
                        <m:r>
                          <a:rPr lang="de-DE" sz="1400" b="0" i="1" smtClean="0">
                            <a:latin typeface="Cambria Math" panose="02040503050406030204" pitchFamily="18" charset="0"/>
                          </a:rPr>
                          <m:t>200</m:t>
                        </m:r>
                      </m:sup>
                    </m:sSubSup>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𝑌</m:t>
                        </m:r>
                        <m:r>
                          <a:rPr lang="de-DE" sz="1400" b="0" i="1" smtClean="0">
                            <a:latin typeface="Cambria Math" panose="02040503050406030204" pitchFamily="18" charset="0"/>
                          </a:rPr>
                          <m:t>≥132</m:t>
                        </m:r>
                      </m:e>
                    </m:d>
                    <m:r>
                      <a:rPr lang="de-DE" sz="1400" b="0" i="1" smtClean="0">
                        <a:latin typeface="Cambria Math" panose="02040503050406030204" pitchFamily="18" charset="0"/>
                      </a:rPr>
                      <m:t>≈0,047</m:t>
                    </m:r>
                  </m:oMath>
                </a14:m>
                <a:endParaRPr lang="de-DE" sz="1400" dirty="0">
                  <a:effectLst/>
                  <a:latin typeface="+mn-lt"/>
                </a:endParaRPr>
              </a:p>
              <a:p>
                <a:pPr lvl="1"/>
                <a:r>
                  <a:rPr lang="de-DE" sz="1400" dirty="0">
                    <a:effectLst/>
                    <a:latin typeface="+mn-lt"/>
                  </a:rPr>
                  <a:t>Begründen Sie, dass die beiden Lösungsschritte zur Bestimmung der unteren Grenze nicht ausreichend sind, und ergänzen Sie diese geeignet. </a:t>
                </a:r>
              </a:p>
              <a:p>
                <a:pPr marL="342900" indent="-342900">
                  <a:buFont typeface="+mj-lt"/>
                  <a:buAutoNum type="alphaLcParenR" startAt="3"/>
                </a:pPr>
                <a:r>
                  <a:rPr lang="de-DE" sz="1400" dirty="0">
                    <a:effectLst/>
                    <a:latin typeface="+mn-lt"/>
                  </a:rPr>
                  <a:t>Weisen Sie nach, dass die Wahrscheinlichkeit für einen Fehler zweiter Art bei diesem Ablehnungsbereich der Nullhypothese mehr als </a:t>
                </a:r>
                <a14:m>
                  <m:oMath xmlns:m="http://schemas.openxmlformats.org/officeDocument/2006/math">
                    <m:r>
                      <a:rPr lang="de-DE" sz="1400" i="1" dirty="0" smtClean="0">
                        <a:effectLst/>
                        <a:latin typeface="Cambria Math" panose="02040503050406030204" pitchFamily="18" charset="0"/>
                      </a:rPr>
                      <m:t>90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betragen könnte. </a:t>
                </a:r>
              </a:p>
            </p:txBody>
          </p:sp>
        </mc:Choice>
        <mc:Fallback xmlns="">
          <p:sp>
            <p:nvSpPr>
              <p:cNvPr id="20" name="Rectangle 7">
                <a:extLst>
                  <a:ext uri="{FF2B5EF4-FFF2-40B4-BE49-F238E27FC236}">
                    <a16:creationId xmlns:a16="http://schemas.microsoft.com/office/drawing/2014/main" id="{D8811E12-ACCC-49C5-B79F-EDCF3278973D}"/>
                  </a:ext>
                </a:extLst>
              </p:cNvPr>
              <p:cNvSpPr>
                <a:spLocks noRot="1" noChangeAspect="1" noMove="1" noResize="1" noEditPoints="1" noAdjustHandles="1" noChangeArrowheads="1" noChangeShapeType="1" noTextEdit="1"/>
              </p:cNvSpPr>
              <p:nvPr/>
            </p:nvSpPr>
            <p:spPr bwMode="auto">
              <a:xfrm>
                <a:off x="367477" y="1217040"/>
                <a:ext cx="6455021" cy="4987712"/>
              </a:xfrm>
              <a:prstGeom prst="rect">
                <a:avLst/>
              </a:prstGeom>
              <a:blipFill>
                <a:blip r:embed="rId2"/>
                <a:stretch>
                  <a:fillRect l="-784" r="-392" b="-759"/>
                </a:stretch>
              </a:blipFill>
              <a:ln w="9525">
                <a:solidFill>
                  <a:schemeClr val="tx1"/>
                </a:solidFill>
                <a:miter lim="800000"/>
                <a:headEnd/>
                <a:tailEnd/>
              </a:ln>
              <a:effectLst/>
            </p:spPr>
            <p:txBody>
              <a:bodyPr/>
              <a:lstStyle/>
              <a:p>
                <a:r>
                  <a:rPr lang="de-DE">
                    <a:noFill/>
                  </a:rPr>
                  <a:t> </a:t>
                </a:r>
              </a:p>
            </p:txBody>
          </p:sp>
        </mc:Fallback>
      </mc:AlternateContent>
      <p:pic>
        <p:nvPicPr>
          <p:cNvPr id="5" name="Grafik 4" descr="Ein Bild, das Text, Schrift, Screenshot, Reihe enthält.&#10;&#10;Automatisch generierte Beschreibung">
            <a:extLst>
              <a:ext uri="{FF2B5EF4-FFF2-40B4-BE49-F238E27FC236}">
                <a16:creationId xmlns:a16="http://schemas.microsoft.com/office/drawing/2014/main" id="{EFD6FE04-9225-CEFA-8203-B6957CC83148}"/>
              </a:ext>
            </a:extLst>
          </p:cNvPr>
          <p:cNvPicPr>
            <a:picLocks noChangeAspect="1"/>
          </p:cNvPicPr>
          <p:nvPr/>
        </p:nvPicPr>
        <p:blipFill rotWithShape="1">
          <a:blip r:embed="rId3">
            <a:extLst>
              <a:ext uri="{28A0092B-C50C-407E-A947-70E740481C1C}">
                <a14:useLocalDpi xmlns:a14="http://schemas.microsoft.com/office/drawing/2010/main" val="0"/>
              </a:ext>
            </a:extLst>
          </a:blip>
          <a:srcRect t="2064"/>
          <a:stretch/>
        </p:blipFill>
        <p:spPr>
          <a:xfrm>
            <a:off x="6921500" y="1227431"/>
            <a:ext cx="4568576" cy="1639081"/>
          </a:xfrm>
          <a:prstGeom prst="rect">
            <a:avLst/>
          </a:prstGeom>
        </p:spPr>
      </p:pic>
      <p:pic>
        <p:nvPicPr>
          <p:cNvPr id="8" name="Grafik 7" descr="Ein Bild, das Text, Screenshot, Diagramm, Reihe enthält.&#10;&#10;Automatisch generierte Beschreibung">
            <a:extLst>
              <a:ext uri="{FF2B5EF4-FFF2-40B4-BE49-F238E27FC236}">
                <a16:creationId xmlns:a16="http://schemas.microsoft.com/office/drawing/2014/main" id="{3516B0F8-527A-D309-5B49-663730CFD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000" y="3240000"/>
            <a:ext cx="4680000" cy="2668213"/>
          </a:xfrm>
          <a:prstGeom prst="rect">
            <a:avLst/>
          </a:prstGeom>
        </p:spPr>
      </p:pic>
      <p:pic>
        <p:nvPicPr>
          <p:cNvPr id="12" name="Grafik 11" descr="Ein Bild, das Text, Screenshot, Diagramm, Reihe enthält.&#10;&#10;Automatisch generierte Beschreibung">
            <a:extLst>
              <a:ext uri="{FF2B5EF4-FFF2-40B4-BE49-F238E27FC236}">
                <a16:creationId xmlns:a16="http://schemas.microsoft.com/office/drawing/2014/main" id="{39C2FB1B-A6BF-F5AC-B18B-C7FEB2FB6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22A83A2F-536D-9ED9-CB28-08FD5E8C8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645D032D-63FC-76B4-E139-D89E056318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870F8493-37BD-D3CD-2CEB-C8C0DC5AE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spTree>
    <p:extLst>
      <p:ext uri="{BB962C8B-B14F-4D97-AF65-F5344CB8AC3E}">
        <p14:creationId xmlns:p14="http://schemas.microsoft.com/office/powerpoint/2010/main" val="355809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65DEB-AA7B-13A5-00EB-BC77B023B6F6}"/>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0C30A40C-E297-4F42-07B3-59B29A170889}"/>
              </a:ext>
            </a:extLst>
          </p:cNvPr>
          <p:cNvSpPr txBox="1"/>
          <p:nvPr/>
        </p:nvSpPr>
        <p:spPr>
          <a:xfrm>
            <a:off x="952500" y="1619750"/>
            <a:ext cx="3590003" cy="1477328"/>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
        <p:nvSpPr>
          <p:cNvPr id="15" name="AutoShape 8" descr="\(100\)">
            <a:extLst>
              <a:ext uri="{FF2B5EF4-FFF2-40B4-BE49-F238E27FC236}">
                <a16:creationId xmlns:a16="http://schemas.microsoft.com/office/drawing/2014/main" id="{8FBCFD3F-C061-24E0-511F-129BC609075D}"/>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97C1424-7121-25E6-9C65-E169A41B1EB1}"/>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53C5F636-CEBC-F951-3DB3-ADA2868BE259}"/>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1E19A66-2EE7-32EA-6CB1-3ABB4ADB316E}"/>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9E69DCED-5DEC-9080-A349-B7F7BAC2487B}"/>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2" name="Grafik 21" descr="Ein Bild, das Screenshot, Reihe, parallel, Diagramm enthält.&#10;&#10;KI-generierte Inhalte können fehlerhaft sein.">
            <a:extLst>
              <a:ext uri="{FF2B5EF4-FFF2-40B4-BE49-F238E27FC236}">
                <a16:creationId xmlns:a16="http://schemas.microsoft.com/office/drawing/2014/main" id="{04655750-47EE-058A-4486-AEC14CFB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552" y="1493275"/>
            <a:ext cx="5327314" cy="4261851"/>
          </a:xfrm>
          <a:prstGeom prst="rect">
            <a:avLst/>
          </a:prstGeom>
          <a:ln w="6350">
            <a:solidFill>
              <a:schemeClr val="tx1"/>
            </a:solidFill>
          </a:ln>
        </p:spPr>
      </p:pic>
      <p:sp>
        <p:nvSpPr>
          <p:cNvPr id="2" name="Inhaltsplatzhalter 4">
            <a:extLst>
              <a:ext uri="{FF2B5EF4-FFF2-40B4-BE49-F238E27FC236}">
                <a16:creationId xmlns:a16="http://schemas.microsoft.com/office/drawing/2014/main" id="{39511C63-1A2F-7AF2-24A8-FC32FBA7C93D}"/>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1</a:t>
            </a:r>
          </a:p>
        </p:txBody>
      </p:sp>
    </p:spTree>
    <p:extLst>
      <p:ext uri="{BB962C8B-B14F-4D97-AF65-F5344CB8AC3E}">
        <p14:creationId xmlns:p14="http://schemas.microsoft.com/office/powerpoint/2010/main" val="266551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1494503" y="648000"/>
            <a:ext cx="8681884" cy="523220"/>
          </a:xfrm>
          <a:prstGeom prst="rect">
            <a:avLst/>
          </a:prstGeom>
          <a:noFill/>
        </p:spPr>
        <p:txBody>
          <a:bodyPr wrap="square" rtlCol="0">
            <a:spAutoFit/>
          </a:bodyPr>
          <a:lstStyle/>
          <a:p>
            <a:pPr algn="ctr"/>
            <a:r>
              <a:rPr lang="de-DE" sz="2800" b="1" dirty="0"/>
              <a:t>Das wollte ich eigentlich erst am Ende zeigen</a:t>
            </a:r>
          </a:p>
        </p:txBody>
      </p:sp>
      <p:pic>
        <p:nvPicPr>
          <p:cNvPr id="7" name="Grafik 6" descr="Ein Bild, das Muster, Grafiken, Pixel, Design enthält.&#10;&#10;Automatisch generierte Beschreibung">
            <a:extLst>
              <a:ext uri="{FF2B5EF4-FFF2-40B4-BE49-F238E27FC236}">
                <a16:creationId xmlns:a16="http://schemas.microsoft.com/office/drawing/2014/main" id="{C711D3AE-A2B8-5EBC-6B50-700584DD3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078" y="2087217"/>
            <a:ext cx="2004929" cy="2004929"/>
          </a:xfrm>
          <a:prstGeom prst="rect">
            <a:avLst/>
          </a:prstGeom>
        </p:spPr>
      </p:pic>
      <p:sp>
        <p:nvSpPr>
          <p:cNvPr id="9" name="Textfeld 8">
            <a:extLst>
              <a:ext uri="{FF2B5EF4-FFF2-40B4-BE49-F238E27FC236}">
                <a16:creationId xmlns:a16="http://schemas.microsoft.com/office/drawing/2014/main" id="{3A51173B-BB43-B973-1600-81FC2DC31C9F}"/>
              </a:ext>
            </a:extLst>
          </p:cNvPr>
          <p:cNvSpPr txBox="1"/>
          <p:nvPr/>
        </p:nvSpPr>
        <p:spPr>
          <a:xfrm>
            <a:off x="1108214" y="4231294"/>
            <a:ext cx="4308612" cy="369332"/>
          </a:xfrm>
          <a:prstGeom prst="rect">
            <a:avLst/>
          </a:prstGeom>
          <a:noFill/>
        </p:spPr>
        <p:txBody>
          <a:bodyPr wrap="square">
            <a:spAutoFit/>
          </a:bodyPr>
          <a:lstStyle/>
          <a:p>
            <a:r>
              <a:rPr lang="de-DE" dirty="0">
                <a:hlinkClick r:id="rId3"/>
              </a:rPr>
              <a:t>https://</a:t>
            </a:r>
            <a:r>
              <a:rPr lang="de-DE" dirty="0" err="1">
                <a:hlinkClick r:id="rId3"/>
              </a:rPr>
              <a:t>github.com</a:t>
            </a:r>
            <a:r>
              <a:rPr lang="de-DE" dirty="0">
                <a:hlinkClick r:id="rId3"/>
              </a:rPr>
              <a:t>/</a:t>
            </a:r>
            <a:r>
              <a:rPr lang="de-DE" dirty="0" err="1">
                <a:hlinkClick r:id="rId3"/>
              </a:rPr>
              <a:t>RVeh</a:t>
            </a:r>
            <a:r>
              <a:rPr lang="de-DE" dirty="0">
                <a:hlinkClick r:id="rId3"/>
              </a:rPr>
              <a:t>/Hypothesentest</a:t>
            </a:r>
            <a:endParaRPr lang="de-DE" dirty="0"/>
          </a:p>
        </p:txBody>
      </p:sp>
      <p:pic>
        <p:nvPicPr>
          <p:cNvPr id="11" name="Grafik 10" descr="Ein Bild, das Text, Screenshot, Schrift enthält.&#10;&#10;Automatisch generierte Beschreibung">
            <a:extLst>
              <a:ext uri="{FF2B5EF4-FFF2-40B4-BE49-F238E27FC236}">
                <a16:creationId xmlns:a16="http://schemas.microsoft.com/office/drawing/2014/main" id="{22FEF3A6-2C63-01FF-2B84-4BFA8FA97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343" y="1387924"/>
            <a:ext cx="5557455" cy="4811315"/>
          </a:xfrm>
          <a:prstGeom prst="rect">
            <a:avLst/>
          </a:prstGeom>
          <a:ln w="6350">
            <a:solidFill>
              <a:schemeClr val="tx1"/>
            </a:solidFill>
          </a:ln>
        </p:spPr>
      </p:pic>
    </p:spTree>
    <p:extLst>
      <p:ext uri="{BB962C8B-B14F-4D97-AF65-F5344CB8AC3E}">
        <p14:creationId xmlns:p14="http://schemas.microsoft.com/office/powerpoint/2010/main" val="2917447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1157C-99DB-5EAD-FD65-C0CFA4C83E0C}"/>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9E483B2A-3302-4BB7-5D73-2BB27347E2C7}"/>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76A05F7B-CB6E-BD04-CE44-6809792D28F3}"/>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4DFC6C4-D87F-6271-5B80-40C842B04C59}"/>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D4A87BEF-EB2E-32E0-61E1-D7CD1AB2042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FFB26B5-1B54-C297-B10F-0CDE996CFCC9}"/>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C553C92A-BC2A-2D01-1310-F19FC21ABC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 name="Gruppieren 3">
            <a:extLst>
              <a:ext uri="{FF2B5EF4-FFF2-40B4-BE49-F238E27FC236}">
                <a16:creationId xmlns:a16="http://schemas.microsoft.com/office/drawing/2014/main" id="{4F0BD6EB-88FB-BFCC-5AC0-B365EEDAADBB}"/>
              </a:ext>
            </a:extLst>
          </p:cNvPr>
          <p:cNvGrpSpPr/>
          <p:nvPr/>
        </p:nvGrpSpPr>
        <p:grpSpPr>
          <a:xfrm>
            <a:off x="1163700" y="2683848"/>
            <a:ext cx="9864599" cy="3321843"/>
            <a:chOff x="987900" y="1548005"/>
            <a:chExt cx="9864599" cy="3321843"/>
          </a:xfrm>
        </p:grpSpPr>
        <p:pic>
          <p:nvPicPr>
            <p:cNvPr id="6" name="Grafik 5" descr="Ein Bild, das Text, Reihe, Diagramm, Zahl enthält.&#10;&#10;Automatisch generierte Beschreibung">
              <a:extLst>
                <a:ext uri="{FF2B5EF4-FFF2-40B4-BE49-F238E27FC236}">
                  <a16:creationId xmlns:a16="http://schemas.microsoft.com/office/drawing/2014/main" id="{E0391316-F8E0-36CF-FD32-84CF4C2A9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00" y="1548006"/>
              <a:ext cx="3240000" cy="1651005"/>
            </a:xfrm>
            <a:prstGeom prst="rect">
              <a:avLst/>
            </a:prstGeom>
          </p:spPr>
        </p:pic>
        <p:pic>
          <p:nvPicPr>
            <p:cNvPr id="8" name="Grafik 7" descr="Ein Bild, das Text, Reihe, Diagramm, Zahl enthält.&#10;&#10;Automatisch generierte Beschreibung">
              <a:extLst>
                <a:ext uri="{FF2B5EF4-FFF2-40B4-BE49-F238E27FC236}">
                  <a16:creationId xmlns:a16="http://schemas.microsoft.com/office/drawing/2014/main" id="{ABD60500-928E-E7CB-B6AD-114DB9293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943" y="1548005"/>
              <a:ext cx="3240000" cy="1651005"/>
            </a:xfrm>
            <a:prstGeom prst="rect">
              <a:avLst/>
            </a:prstGeom>
          </p:spPr>
        </p:pic>
        <p:pic>
          <p:nvPicPr>
            <p:cNvPr id="12" name="Grafik 11" descr="Ein Bild, das Text, Reihe, Diagramm, Zahl enthält.&#10;&#10;Automatisch generierte Beschreibung">
              <a:extLst>
                <a:ext uri="{FF2B5EF4-FFF2-40B4-BE49-F238E27FC236}">
                  <a16:creationId xmlns:a16="http://schemas.microsoft.com/office/drawing/2014/main" id="{32056A5F-115B-4AC6-F46A-44B4CFF33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499" y="1548005"/>
              <a:ext cx="3240000" cy="1651005"/>
            </a:xfrm>
            <a:prstGeom prst="rect">
              <a:avLst/>
            </a:prstGeom>
          </p:spPr>
        </p:pic>
        <p:pic>
          <p:nvPicPr>
            <p:cNvPr id="21" name="Grafik 20" descr="Ein Bild, das Text, Reihe, Diagramm, Zahl enthält.&#10;&#10;Automatisch generierte Beschreibung">
              <a:extLst>
                <a:ext uri="{FF2B5EF4-FFF2-40B4-BE49-F238E27FC236}">
                  <a16:creationId xmlns:a16="http://schemas.microsoft.com/office/drawing/2014/main" id="{5FC4ED20-9ED9-3460-0512-BC79DFB0B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00" y="3218843"/>
              <a:ext cx="3240000" cy="1651005"/>
            </a:xfrm>
            <a:prstGeom prst="rect">
              <a:avLst/>
            </a:prstGeom>
          </p:spPr>
        </p:pic>
        <p:pic>
          <p:nvPicPr>
            <p:cNvPr id="23" name="Grafik 22" descr="Ein Bild, das Text, Reihe, Diagramm, Zahl enthält.&#10;&#10;Automatisch generierte Beschreibung">
              <a:extLst>
                <a:ext uri="{FF2B5EF4-FFF2-40B4-BE49-F238E27FC236}">
                  <a16:creationId xmlns:a16="http://schemas.microsoft.com/office/drawing/2014/main" id="{87231EA0-7C3D-5506-590A-35845417B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2878" y="3199010"/>
              <a:ext cx="3240000" cy="1651005"/>
            </a:xfrm>
            <a:prstGeom prst="rect">
              <a:avLst/>
            </a:prstGeom>
          </p:spPr>
        </p:pic>
        <p:pic>
          <p:nvPicPr>
            <p:cNvPr id="26" name="Grafik 25" descr="Ein Bild, das Text, Reihe, Diagramm, Screenshot enthält.&#10;&#10;Automatisch generierte Beschreibung">
              <a:extLst>
                <a:ext uri="{FF2B5EF4-FFF2-40B4-BE49-F238E27FC236}">
                  <a16:creationId xmlns:a16="http://schemas.microsoft.com/office/drawing/2014/main" id="{79376D2B-0D77-E41D-4E30-6868E1E9F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2499" y="3199010"/>
              <a:ext cx="3240000" cy="1651005"/>
            </a:xfrm>
            <a:prstGeom prst="rect">
              <a:avLst/>
            </a:prstGeom>
          </p:spPr>
        </p:pic>
      </p:grpSp>
      <p:sp>
        <p:nvSpPr>
          <p:cNvPr id="2" name="Inhaltsplatzhalter 4">
            <a:extLst>
              <a:ext uri="{FF2B5EF4-FFF2-40B4-BE49-F238E27FC236}">
                <a16:creationId xmlns:a16="http://schemas.microsoft.com/office/drawing/2014/main" id="{DB56CEEB-1D59-ACD3-AD1B-0C599C146B54}"/>
              </a:ext>
            </a:extLst>
          </p:cNvPr>
          <p:cNvSpPr txBox="1">
            <a:spLocks/>
          </p:cNvSpPr>
          <p:nvPr/>
        </p:nvSpPr>
        <p:spPr>
          <a:xfrm>
            <a:off x="614124" y="648000"/>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2</a:t>
            </a:r>
          </a:p>
        </p:txBody>
      </p:sp>
      <p:sp>
        <p:nvSpPr>
          <p:cNvPr id="5" name="Textfeld 4">
            <a:extLst>
              <a:ext uri="{FF2B5EF4-FFF2-40B4-BE49-F238E27FC236}">
                <a16:creationId xmlns:a16="http://schemas.microsoft.com/office/drawing/2014/main" id="{56475662-EE6E-52B0-A0E2-2FE3DE6CD3AF}"/>
              </a:ext>
            </a:extLst>
          </p:cNvPr>
          <p:cNvSpPr txBox="1"/>
          <p:nvPr/>
        </p:nvSpPr>
        <p:spPr>
          <a:xfrm>
            <a:off x="1193800" y="1522628"/>
            <a:ext cx="6520016" cy="923330"/>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Tree>
    <p:extLst>
      <p:ext uri="{BB962C8B-B14F-4D97-AF65-F5344CB8AC3E}">
        <p14:creationId xmlns:p14="http://schemas.microsoft.com/office/powerpoint/2010/main" val="82214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97B827B-70A5-2D47-8ED2-0A326CB3632E}"/>
              </a:ext>
            </a:extLst>
          </p:cNvPr>
          <p:cNvPicPr>
            <a:picLocks noChangeAspect="1"/>
          </p:cNvPicPr>
          <p:nvPr/>
        </p:nvPicPr>
        <p:blipFill>
          <a:blip r:embed="rId2"/>
          <a:stretch>
            <a:fillRect/>
          </a:stretch>
        </p:blipFill>
        <p:spPr>
          <a:xfrm>
            <a:off x="1025978" y="1538141"/>
            <a:ext cx="1326019" cy="1800000"/>
          </a:xfrm>
          <a:prstGeom prst="rect">
            <a:avLst/>
          </a:prstGeom>
        </p:spPr>
      </p:pic>
      <p:pic>
        <p:nvPicPr>
          <p:cNvPr id="7" name="Grafik 6">
            <a:extLst>
              <a:ext uri="{FF2B5EF4-FFF2-40B4-BE49-F238E27FC236}">
                <a16:creationId xmlns:a16="http://schemas.microsoft.com/office/drawing/2014/main" id="{AF7CB7BE-3A3A-FC4D-8D07-72E5071B3F04}"/>
              </a:ext>
            </a:extLst>
          </p:cNvPr>
          <p:cNvPicPr>
            <a:picLocks noChangeAspect="1"/>
          </p:cNvPicPr>
          <p:nvPr/>
        </p:nvPicPr>
        <p:blipFill>
          <a:blip r:embed="rId3"/>
          <a:stretch>
            <a:fillRect/>
          </a:stretch>
        </p:blipFill>
        <p:spPr>
          <a:xfrm>
            <a:off x="7650046" y="1538141"/>
            <a:ext cx="1326019" cy="1800000"/>
          </a:xfrm>
          <a:prstGeom prst="rect">
            <a:avLst/>
          </a:prstGeom>
        </p:spPr>
      </p:pic>
      <p:pic>
        <p:nvPicPr>
          <p:cNvPr id="12" name="Grafik 11">
            <a:extLst>
              <a:ext uri="{FF2B5EF4-FFF2-40B4-BE49-F238E27FC236}">
                <a16:creationId xmlns:a16="http://schemas.microsoft.com/office/drawing/2014/main" id="{22DE1FA1-E615-6747-8233-EF66A2E53B69}"/>
              </a:ext>
            </a:extLst>
          </p:cNvPr>
          <p:cNvPicPr>
            <a:picLocks noChangeAspect="1"/>
          </p:cNvPicPr>
          <p:nvPr/>
        </p:nvPicPr>
        <p:blipFill>
          <a:blip r:embed="rId4"/>
          <a:stretch>
            <a:fillRect/>
          </a:stretch>
        </p:blipFill>
        <p:spPr>
          <a:xfrm>
            <a:off x="2540375" y="1538141"/>
            <a:ext cx="1295620" cy="1872000"/>
          </a:xfrm>
          <a:prstGeom prst="rect">
            <a:avLst/>
          </a:prstGeom>
        </p:spPr>
      </p:pic>
      <p:pic>
        <p:nvPicPr>
          <p:cNvPr id="9" name="Grafik 8">
            <a:extLst>
              <a:ext uri="{FF2B5EF4-FFF2-40B4-BE49-F238E27FC236}">
                <a16:creationId xmlns:a16="http://schemas.microsoft.com/office/drawing/2014/main" id="{908FEE36-8A36-FB4C-B435-BC82F0E3D438}"/>
              </a:ext>
            </a:extLst>
          </p:cNvPr>
          <p:cNvPicPr>
            <a:picLocks noChangeAspect="1"/>
          </p:cNvPicPr>
          <p:nvPr/>
        </p:nvPicPr>
        <p:blipFill rotWithShape="1">
          <a:blip r:embed="rId5">
            <a:extLst>
              <a:ext uri="{28A0092B-C50C-407E-A947-70E740481C1C}">
                <a14:useLocalDpi xmlns:a14="http://schemas.microsoft.com/office/drawing/2010/main" val="0"/>
              </a:ext>
            </a:extLst>
          </a:blip>
          <a:srcRect l="5795" t="4977" r="4529" b="2455"/>
          <a:stretch/>
        </p:blipFill>
        <p:spPr>
          <a:xfrm>
            <a:off x="4052936" y="1538141"/>
            <a:ext cx="1242857" cy="1800000"/>
          </a:xfrm>
          <a:prstGeom prst="rect">
            <a:avLst/>
          </a:prstGeom>
        </p:spPr>
      </p:pic>
      <p:pic>
        <p:nvPicPr>
          <p:cNvPr id="4" name="Grafik 3">
            <a:extLst>
              <a:ext uri="{FF2B5EF4-FFF2-40B4-BE49-F238E27FC236}">
                <a16:creationId xmlns:a16="http://schemas.microsoft.com/office/drawing/2014/main" id="{77B35D4D-0954-8759-3DC7-E7D22821C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0341" y="1538141"/>
            <a:ext cx="1385157" cy="1800000"/>
          </a:xfrm>
          <a:prstGeom prst="rect">
            <a:avLst/>
          </a:prstGeom>
        </p:spPr>
      </p:pic>
      <p:sp>
        <p:nvSpPr>
          <p:cNvPr id="5" name="Inhaltsplatzhalter 4">
            <a:extLst>
              <a:ext uri="{FF2B5EF4-FFF2-40B4-BE49-F238E27FC236}">
                <a16:creationId xmlns:a16="http://schemas.microsoft.com/office/drawing/2014/main" id="{0A63E84B-2739-6322-EA4C-F74E47EC1011}"/>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Literatur – eine kleine Auswahl</a:t>
            </a:r>
          </a:p>
          <a:p>
            <a:pPr algn="ctr"/>
            <a:endParaRPr lang="de-DE" dirty="0"/>
          </a:p>
        </p:txBody>
      </p:sp>
      <p:sp>
        <p:nvSpPr>
          <p:cNvPr id="13" name="Textfeld 12">
            <a:extLst>
              <a:ext uri="{FF2B5EF4-FFF2-40B4-BE49-F238E27FC236}">
                <a16:creationId xmlns:a16="http://schemas.microsoft.com/office/drawing/2014/main" id="{EEBB4426-FF7D-A3F8-DD44-ABC4EA94BDC6}"/>
              </a:ext>
            </a:extLst>
          </p:cNvPr>
          <p:cNvSpPr txBox="1"/>
          <p:nvPr/>
        </p:nvSpPr>
        <p:spPr>
          <a:xfrm>
            <a:off x="1962723" y="4044626"/>
            <a:ext cx="8266554" cy="2062103"/>
          </a:xfrm>
          <a:prstGeom prst="rect">
            <a:avLst/>
          </a:prstGeom>
          <a:solidFill>
            <a:schemeClr val="bg1">
              <a:lumMod val="95000"/>
            </a:schemeClr>
          </a:solidFill>
        </p:spPr>
        <p:txBody>
          <a:bodyPr wrap="square" rtlCol="0">
            <a:spAutoFit/>
          </a:bodyPr>
          <a:lstStyle/>
          <a:p>
            <a:r>
              <a:rPr lang="de-DE" b="1" dirty="0"/>
              <a:t>Paradigmen</a:t>
            </a:r>
          </a:p>
          <a:p>
            <a:pPr marL="285750" indent="-285750">
              <a:spcAft>
                <a:spcPts val="600"/>
              </a:spcAft>
              <a:buFont typeface="Wingdings" pitchFamily="2" charset="2"/>
              <a:buChar char="Ø"/>
            </a:pPr>
            <a:r>
              <a:rPr lang="de-DE" dirty="0"/>
              <a:t>Pflege einen passenden Wahrscheinlichkeitsbegriff</a:t>
            </a:r>
          </a:p>
          <a:p>
            <a:pPr marL="285750" indent="-285750">
              <a:spcAft>
                <a:spcPts val="600"/>
              </a:spcAft>
              <a:buFont typeface="Wingdings" pitchFamily="2" charset="2"/>
              <a:buChar char="Ø"/>
            </a:pPr>
            <a:r>
              <a:rPr lang="de-DE" dirty="0"/>
              <a:t>Trenne Modell und Realität messerschart und konsequent</a:t>
            </a:r>
          </a:p>
          <a:p>
            <a:pPr marL="285750" indent="-285750">
              <a:spcAft>
                <a:spcPts val="600"/>
              </a:spcAft>
              <a:buFont typeface="Wingdings" pitchFamily="2" charset="2"/>
              <a:buChar char="Ø"/>
            </a:pPr>
            <a:r>
              <a:rPr lang="de-DE" dirty="0"/>
              <a:t>Untersuche Zufallsschwankungen statt sie wegzuwünschen</a:t>
            </a:r>
          </a:p>
          <a:p>
            <a:pPr marL="285750" indent="-285750">
              <a:spcAft>
                <a:spcPts val="600"/>
              </a:spcAft>
              <a:buFont typeface="Wingdings" pitchFamily="2" charset="2"/>
              <a:buChar char="Ø"/>
            </a:pPr>
            <a:r>
              <a:rPr lang="de-DE" dirty="0"/>
              <a:t>Stelle authentische Probleme ins Zentrum</a:t>
            </a:r>
          </a:p>
          <a:p>
            <a:pPr marL="285750" indent="-285750">
              <a:spcAft>
                <a:spcPts val="600"/>
              </a:spcAft>
              <a:buFont typeface="Wingdings" pitchFamily="2" charset="2"/>
              <a:buChar char="Ø"/>
            </a:pPr>
            <a:r>
              <a:rPr lang="de-DE" dirty="0"/>
              <a:t>Nutze den „didaktischen Dreischritt“ Spekulieren - Experimentieren - Reflektieren</a:t>
            </a:r>
          </a:p>
        </p:txBody>
      </p:sp>
      <p:cxnSp>
        <p:nvCxnSpPr>
          <p:cNvPr id="15" name="Gerade Verbindung mit Pfeil 14">
            <a:extLst>
              <a:ext uri="{FF2B5EF4-FFF2-40B4-BE49-F238E27FC236}">
                <a16:creationId xmlns:a16="http://schemas.microsoft.com/office/drawing/2014/main" id="{636DBC2D-D676-1564-5B31-795D2A4786C7}"/>
              </a:ext>
            </a:extLst>
          </p:cNvPr>
          <p:cNvCxnSpPr/>
          <p:nvPr/>
        </p:nvCxnSpPr>
        <p:spPr>
          <a:xfrm>
            <a:off x="3193137" y="3320411"/>
            <a:ext cx="0" cy="6828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Grafik 2" descr="Ein Bild, das Text, Screenshot, Flyer, Schrift enthält.&#10;&#10;Automatisch generierte Beschreibung">
            <a:extLst>
              <a:ext uri="{FF2B5EF4-FFF2-40B4-BE49-F238E27FC236}">
                <a16:creationId xmlns:a16="http://schemas.microsoft.com/office/drawing/2014/main" id="{FA474697-76C2-D54C-E207-962CCCFC1C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2820" y="1538141"/>
            <a:ext cx="1269091" cy="1800000"/>
          </a:xfrm>
          <a:prstGeom prst="rect">
            <a:avLst/>
          </a:prstGeom>
        </p:spPr>
      </p:pic>
    </p:spTree>
    <p:extLst>
      <p:ext uri="{BB962C8B-B14F-4D97-AF65-F5344CB8AC3E}">
        <p14:creationId xmlns:p14="http://schemas.microsoft.com/office/powerpoint/2010/main" val="1478788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61B66A83-7C2F-B04B-A1BE-2D8AE0BECA1B}"/>
              </a:ext>
            </a:extLst>
          </p:cNvPr>
          <p:cNvSpPr txBox="1"/>
          <p:nvPr/>
        </p:nvSpPr>
        <p:spPr>
          <a:xfrm>
            <a:off x="6384792" y="5923878"/>
            <a:ext cx="6098582" cy="369332"/>
          </a:xfrm>
          <a:prstGeom prst="rect">
            <a:avLst/>
          </a:prstGeom>
          <a:noFill/>
        </p:spPr>
        <p:txBody>
          <a:bodyPr wrap="square">
            <a:spAutoFit/>
          </a:bodyPr>
          <a:lstStyle/>
          <a:p>
            <a:r>
              <a:rPr lang="de-DE" dirty="0"/>
              <a:t>https://</a:t>
            </a:r>
            <a:r>
              <a:rPr lang="de-DE" dirty="0" err="1"/>
              <a:t>www.youtube.com</a:t>
            </a:r>
            <a:r>
              <a:rPr lang="de-DE" dirty="0"/>
              <a:t>/@</a:t>
            </a:r>
            <a:r>
              <a:rPr lang="de-DE" dirty="0" err="1"/>
              <a:t>stochastikclips</a:t>
            </a:r>
            <a:r>
              <a:rPr lang="de-DE" dirty="0"/>
              <a:t>/</a:t>
            </a:r>
            <a:r>
              <a:rPr lang="de-DE" dirty="0" err="1"/>
              <a:t>videos</a:t>
            </a:r>
            <a:endParaRPr lang="de-DE" dirty="0"/>
          </a:p>
        </p:txBody>
      </p:sp>
      <p:pic>
        <p:nvPicPr>
          <p:cNvPr id="11" name="Grafik 10">
            <a:extLst>
              <a:ext uri="{FF2B5EF4-FFF2-40B4-BE49-F238E27FC236}">
                <a16:creationId xmlns:a16="http://schemas.microsoft.com/office/drawing/2014/main" id="{1B79B2CB-E947-C94F-A0DC-C0B3E5DF4319}"/>
              </a:ext>
            </a:extLst>
          </p:cNvPr>
          <p:cNvPicPr>
            <a:picLocks noChangeAspect="1"/>
          </p:cNvPicPr>
          <p:nvPr/>
        </p:nvPicPr>
        <p:blipFill>
          <a:blip r:embed="rId2"/>
          <a:stretch>
            <a:fillRect/>
          </a:stretch>
        </p:blipFill>
        <p:spPr>
          <a:xfrm>
            <a:off x="6974129" y="1417905"/>
            <a:ext cx="4386021" cy="4339690"/>
          </a:xfrm>
          <a:prstGeom prst="rect">
            <a:avLst/>
          </a:prstGeom>
        </p:spPr>
      </p:pic>
      <p:sp>
        <p:nvSpPr>
          <p:cNvPr id="13" name="Textfeld 12">
            <a:extLst>
              <a:ext uri="{FF2B5EF4-FFF2-40B4-BE49-F238E27FC236}">
                <a16:creationId xmlns:a16="http://schemas.microsoft.com/office/drawing/2014/main" id="{0348EF79-447E-2C48-9D6B-D0AB285F774E}"/>
              </a:ext>
            </a:extLst>
          </p:cNvPr>
          <p:cNvSpPr txBox="1"/>
          <p:nvPr/>
        </p:nvSpPr>
        <p:spPr>
          <a:xfrm>
            <a:off x="838200" y="5739212"/>
            <a:ext cx="6238068" cy="369332"/>
          </a:xfrm>
          <a:prstGeom prst="rect">
            <a:avLst/>
          </a:prstGeom>
          <a:noFill/>
        </p:spPr>
        <p:txBody>
          <a:bodyPr wrap="square">
            <a:spAutoFit/>
          </a:bodyPr>
          <a:lstStyle/>
          <a:p>
            <a:r>
              <a:rPr lang="de-DE" dirty="0"/>
              <a:t>http://</a:t>
            </a:r>
            <a:r>
              <a:rPr lang="de-DE" dirty="0" err="1"/>
              <a:t>groolfs.de</a:t>
            </a:r>
            <a:endParaRPr lang="de-DE" dirty="0"/>
          </a:p>
        </p:txBody>
      </p:sp>
      <p:pic>
        <p:nvPicPr>
          <p:cNvPr id="4" name="Grafik 3">
            <a:extLst>
              <a:ext uri="{FF2B5EF4-FFF2-40B4-BE49-F238E27FC236}">
                <a16:creationId xmlns:a16="http://schemas.microsoft.com/office/drawing/2014/main" id="{6FD385D9-1E1C-C441-AA0D-A3AF8897C3AA}"/>
              </a:ext>
            </a:extLst>
          </p:cNvPr>
          <p:cNvPicPr>
            <a:picLocks noChangeAspect="1"/>
          </p:cNvPicPr>
          <p:nvPr/>
        </p:nvPicPr>
        <p:blipFill>
          <a:blip r:embed="rId3"/>
          <a:stretch>
            <a:fillRect/>
          </a:stretch>
        </p:blipFill>
        <p:spPr>
          <a:xfrm>
            <a:off x="288439" y="1597966"/>
            <a:ext cx="6364932" cy="3956580"/>
          </a:xfrm>
          <a:prstGeom prst="rect">
            <a:avLst/>
          </a:prstGeom>
        </p:spPr>
      </p:pic>
      <p:sp>
        <p:nvSpPr>
          <p:cNvPr id="2" name="Inhaltsplatzhalter 4">
            <a:extLst>
              <a:ext uri="{FF2B5EF4-FFF2-40B4-BE49-F238E27FC236}">
                <a16:creationId xmlns:a16="http://schemas.microsoft.com/office/drawing/2014/main" id="{2CDD414F-61A8-99BB-08E9-DB0F05EB06E2}"/>
              </a:ext>
            </a:extLst>
          </p:cNvPr>
          <p:cNvSpPr txBox="1">
            <a:spLocks/>
          </p:cNvSpPr>
          <p:nvPr/>
        </p:nvSpPr>
        <p:spPr>
          <a:xfrm>
            <a:off x="838200" y="648000"/>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t>Zwei interessante Adressen im Internet</a:t>
            </a:r>
          </a:p>
          <a:p>
            <a:pPr algn="ctr"/>
            <a:endParaRPr lang="de-DE" dirty="0"/>
          </a:p>
        </p:txBody>
      </p:sp>
    </p:spTree>
    <p:extLst>
      <p:ext uri="{BB962C8B-B14F-4D97-AF65-F5344CB8AC3E}">
        <p14:creationId xmlns:p14="http://schemas.microsoft.com/office/powerpoint/2010/main" val="3600173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1"/>
          </p:nvPr>
        </p:nvSpPr>
        <p:spPr>
          <a:xfrm>
            <a:off x="3493225" y="1837011"/>
            <a:ext cx="4964207" cy="2741136"/>
          </a:xfrm>
          <a:solidFill>
            <a:schemeClr val="accent1">
              <a:lumMod val="20000"/>
              <a:lumOff val="80000"/>
            </a:schemeClr>
          </a:solidFill>
          <a:effectLst>
            <a:outerShdw blurRad="63500" sx="102000" sy="102000" algn="ctr" rotWithShape="0">
              <a:prstClr val="black">
                <a:alpha val="40000"/>
              </a:prstClr>
            </a:outerShdw>
          </a:effectLst>
        </p:spPr>
        <p:txBody>
          <a:bodyPr/>
          <a:lstStyle/>
          <a:p>
            <a:pPr algn="ctr"/>
            <a:r>
              <a:rPr lang="de-DE" dirty="0">
                <a:latin typeface="+mn-lt"/>
              </a:rPr>
              <a:t>Das war es.</a:t>
            </a:r>
          </a:p>
          <a:p>
            <a:pPr algn="ctr"/>
            <a:r>
              <a:rPr lang="de-DE" dirty="0">
                <a:latin typeface="+mn-lt"/>
              </a:rPr>
              <a:t>Ich hoffe, es war nicht (ganz) umsonst.</a:t>
            </a:r>
          </a:p>
          <a:p>
            <a:pPr algn="ctr"/>
            <a:r>
              <a:rPr lang="de-DE" dirty="0">
                <a:latin typeface="+mn-lt"/>
              </a:rPr>
              <a:t>Viel Freude und Erfolg beim Unterrichten.</a:t>
            </a:r>
          </a:p>
          <a:p>
            <a:pPr algn="ctr"/>
            <a:endParaRPr lang="de-DE" dirty="0">
              <a:latin typeface="+mn-lt"/>
            </a:endParaRPr>
          </a:p>
          <a:p>
            <a:pPr algn="ctr"/>
            <a:endParaRPr lang="de-DE" dirty="0"/>
          </a:p>
        </p:txBody>
      </p:sp>
    </p:spTree>
    <p:extLst>
      <p:ext uri="{BB962C8B-B14F-4D97-AF65-F5344CB8AC3E}">
        <p14:creationId xmlns:p14="http://schemas.microsoft.com/office/powerpoint/2010/main" val="211203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50C6A-8034-B348-FCAE-75E3E992C5BE}"/>
            </a:ext>
          </a:extLst>
        </p:cNvPr>
        <p:cNvGrpSpPr/>
        <p:nvPr/>
      </p:nvGrpSpPr>
      <p:grpSpPr>
        <a:xfrm>
          <a:off x="0" y="0"/>
          <a:ext cx="0" cy="0"/>
          <a:chOff x="0" y="0"/>
          <a:chExt cx="0" cy="0"/>
        </a:xfrm>
      </p:grpSpPr>
      <p:sp>
        <p:nvSpPr>
          <p:cNvPr id="7" name="Textfeld 6">
            <a:extLst>
              <a:ext uri="{FF2B5EF4-FFF2-40B4-BE49-F238E27FC236}">
                <a16:creationId xmlns:a16="http://schemas.microsoft.com/office/drawing/2014/main" id="{FC4575D6-C862-B973-BF59-5D58612021C7}"/>
              </a:ext>
            </a:extLst>
          </p:cNvPr>
          <p:cNvSpPr txBox="1"/>
          <p:nvPr/>
        </p:nvSpPr>
        <p:spPr>
          <a:xfrm>
            <a:off x="1073700" y="4950054"/>
            <a:ext cx="4146631" cy="369332"/>
          </a:xfrm>
          <a:prstGeom prst="rect">
            <a:avLst/>
          </a:prstGeom>
          <a:noFill/>
        </p:spPr>
        <p:txBody>
          <a:bodyPr wrap="square">
            <a:spAutoFit/>
          </a:bodyPr>
          <a:lstStyle/>
          <a:p>
            <a:r>
              <a:rPr lang="de-DE" dirty="0">
                <a:hlinkClick r:id="rId2"/>
              </a:rPr>
              <a:t>https://</a:t>
            </a:r>
            <a:r>
              <a:rPr lang="de-DE" dirty="0" err="1">
                <a:hlinkClick r:id="rId2"/>
              </a:rPr>
              <a:t>github.com</a:t>
            </a:r>
            <a:r>
              <a:rPr lang="de-DE" dirty="0">
                <a:hlinkClick r:id="rId2"/>
              </a:rPr>
              <a:t>/</a:t>
            </a:r>
            <a:r>
              <a:rPr lang="de-DE" dirty="0" err="1">
                <a:hlinkClick r:id="rId2"/>
              </a:rPr>
              <a:t>RVeh</a:t>
            </a:r>
            <a:r>
              <a:rPr lang="de-DE" dirty="0">
                <a:hlinkClick r:id="rId2"/>
              </a:rPr>
              <a:t>/</a:t>
            </a:r>
            <a:r>
              <a:rPr lang="de-DE" dirty="0" err="1">
                <a:hlinkClick r:id="rId2"/>
              </a:rPr>
              <a:t>GeoGebraSekII</a:t>
            </a:r>
            <a:endParaRPr lang="de-DE" dirty="0"/>
          </a:p>
        </p:txBody>
      </p:sp>
      <p:pic>
        <p:nvPicPr>
          <p:cNvPr id="9" name="Grafik 8" descr="Ein Bild, das Muster, Pixel, Design enthält.&#10;&#10;KI-generierte Inhalte können fehlerhaft sein.">
            <a:extLst>
              <a:ext uri="{FF2B5EF4-FFF2-40B4-BE49-F238E27FC236}">
                <a16:creationId xmlns:a16="http://schemas.microsoft.com/office/drawing/2014/main" id="{755C0B7F-5583-934A-184E-02DCD3823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3" y="2750540"/>
            <a:ext cx="2132335" cy="2132335"/>
          </a:xfrm>
          <a:prstGeom prst="rect">
            <a:avLst/>
          </a:prstGeom>
        </p:spPr>
      </p:pic>
      <p:sp>
        <p:nvSpPr>
          <p:cNvPr id="10" name="Textfeld 9">
            <a:extLst>
              <a:ext uri="{FF2B5EF4-FFF2-40B4-BE49-F238E27FC236}">
                <a16:creationId xmlns:a16="http://schemas.microsoft.com/office/drawing/2014/main" id="{BC6A9350-E12E-96FD-9241-C62281354A0B}"/>
              </a:ext>
            </a:extLst>
          </p:cNvPr>
          <p:cNvSpPr txBox="1"/>
          <p:nvPr/>
        </p:nvSpPr>
        <p:spPr>
          <a:xfrm>
            <a:off x="1307721" y="1607497"/>
            <a:ext cx="4146630" cy="1200329"/>
          </a:xfrm>
          <a:prstGeom prst="rect">
            <a:avLst/>
          </a:prstGeom>
          <a:noFill/>
        </p:spPr>
        <p:txBody>
          <a:bodyPr wrap="square" rtlCol="0">
            <a:spAutoFit/>
          </a:bodyPr>
          <a:lstStyle/>
          <a:p>
            <a:r>
              <a:rPr lang="de-DE" dirty="0"/>
              <a:t>Hier finden Sie die Präsentation, sämtliche GeoGebra-Dateien sowie zusätzliches Material, auch im Browser lauffähige Python-Programme:</a:t>
            </a:r>
          </a:p>
        </p:txBody>
      </p:sp>
      <p:sp>
        <p:nvSpPr>
          <p:cNvPr id="4" name="Textfeld 3">
            <a:extLst>
              <a:ext uri="{FF2B5EF4-FFF2-40B4-BE49-F238E27FC236}">
                <a16:creationId xmlns:a16="http://schemas.microsoft.com/office/drawing/2014/main" id="{9EC1CF49-4D1F-4C4F-1D29-8F79C32D5DB3}"/>
              </a:ext>
            </a:extLst>
          </p:cNvPr>
          <p:cNvSpPr txBox="1"/>
          <p:nvPr/>
        </p:nvSpPr>
        <p:spPr>
          <a:xfrm>
            <a:off x="1040684" y="5387314"/>
            <a:ext cx="4482292" cy="369332"/>
          </a:xfrm>
          <a:prstGeom prst="rect">
            <a:avLst/>
          </a:prstGeom>
          <a:noFill/>
        </p:spPr>
        <p:txBody>
          <a:bodyPr wrap="square" rtlCol="0">
            <a:spAutoFit/>
          </a:bodyPr>
          <a:lstStyle/>
          <a:p>
            <a:r>
              <a:rPr lang="de-DE" dirty="0"/>
              <a:t>Tipp: Zuerst die </a:t>
            </a:r>
            <a:r>
              <a:rPr lang="de-DE" dirty="0" err="1"/>
              <a:t>README.md</a:t>
            </a:r>
            <a:r>
              <a:rPr lang="de-DE" dirty="0"/>
              <a:t>-Datei aufrufen.</a:t>
            </a:r>
          </a:p>
        </p:txBody>
      </p:sp>
      <p:pic>
        <p:nvPicPr>
          <p:cNvPr id="11" name="Grafik 10" descr="Ein Bild, das Text, Screenshot, Schrift, Dokument enthält.&#10;&#10;Automatisch generierte Beschreibung">
            <a:extLst>
              <a:ext uri="{FF2B5EF4-FFF2-40B4-BE49-F238E27FC236}">
                <a16:creationId xmlns:a16="http://schemas.microsoft.com/office/drawing/2014/main" id="{28F47CC7-0F85-05E0-88AB-97610AE04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630" y="1408176"/>
            <a:ext cx="3323402" cy="4790952"/>
          </a:xfrm>
          <a:prstGeom prst="rect">
            <a:avLst/>
          </a:prstGeom>
          <a:ln w="6350">
            <a:solidFill>
              <a:schemeClr val="tx1"/>
            </a:solidFill>
          </a:ln>
        </p:spPr>
      </p:pic>
      <p:sp>
        <p:nvSpPr>
          <p:cNvPr id="2" name="Textfeld 1">
            <a:extLst>
              <a:ext uri="{FF2B5EF4-FFF2-40B4-BE49-F238E27FC236}">
                <a16:creationId xmlns:a16="http://schemas.microsoft.com/office/drawing/2014/main" id="{B0A33D8D-4286-FC23-25D6-33FE11FBAE53}"/>
              </a:ext>
            </a:extLst>
          </p:cNvPr>
          <p:cNvSpPr txBox="1"/>
          <p:nvPr/>
        </p:nvSpPr>
        <p:spPr>
          <a:xfrm>
            <a:off x="1149096" y="273875"/>
            <a:ext cx="9787128" cy="923330"/>
          </a:xfrm>
          <a:prstGeom prst="rect">
            <a:avLst/>
          </a:prstGeom>
          <a:solidFill>
            <a:schemeClr val="bg1">
              <a:lumMod val="95000"/>
            </a:schemeClr>
          </a:solidFill>
        </p:spPr>
        <p:txBody>
          <a:bodyPr wrap="square" rtlCol="0">
            <a:spAutoFit/>
          </a:bodyPr>
          <a:lstStyle/>
          <a:p>
            <a:r>
              <a:rPr lang="de-DE" b="1" dirty="0"/>
              <a:t>… nicht ganz – da ist noch etwas:</a:t>
            </a:r>
          </a:p>
          <a:p>
            <a:r>
              <a:rPr lang="de-DE" dirty="0"/>
              <a:t>Wer etwas mehr über den Einsatz von GeoGebra im Stochastik-Unterricht wissen will, hier mein Material zu einem Webinar am 12.03.2025.</a:t>
            </a:r>
          </a:p>
        </p:txBody>
      </p:sp>
    </p:spTree>
    <p:extLst>
      <p:ext uri="{BB962C8B-B14F-4D97-AF65-F5344CB8AC3E}">
        <p14:creationId xmlns:p14="http://schemas.microsoft.com/office/powerpoint/2010/main" val="844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30CD-C4E2-8824-2F7F-FAF162620806}"/>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BD0084C3-A4DD-9677-3846-485A4457154F}"/>
              </a:ext>
            </a:extLst>
          </p:cNvPr>
          <p:cNvSpPr txBox="1"/>
          <p:nvPr/>
        </p:nvSpPr>
        <p:spPr>
          <a:xfrm>
            <a:off x="734805" y="1259204"/>
            <a:ext cx="2880000" cy="383060"/>
          </a:xfrm>
          <a:prstGeom prst="rect">
            <a:avLst/>
          </a:prstGeom>
          <a:noFill/>
          <a:ln>
            <a:solidFill>
              <a:schemeClr val="tx1"/>
            </a:solidFill>
          </a:ln>
        </p:spPr>
        <p:txBody>
          <a:bodyPr wrap="square" rtlCol="0">
            <a:spAutoFit/>
          </a:bodyPr>
          <a:lstStyle/>
          <a:p>
            <a:pPr algn="ctr"/>
            <a:r>
              <a:rPr lang="de-DE" b="1" dirty="0"/>
              <a:t>Alternativtest</a:t>
            </a:r>
          </a:p>
        </p:txBody>
      </p:sp>
      <p:sp>
        <p:nvSpPr>
          <p:cNvPr id="3" name="Textfeld 2">
            <a:extLst>
              <a:ext uri="{FF2B5EF4-FFF2-40B4-BE49-F238E27FC236}">
                <a16:creationId xmlns:a16="http://schemas.microsoft.com/office/drawing/2014/main" id="{03B4AB62-F578-2ACB-D922-C56E25340995}"/>
              </a:ext>
            </a:extLst>
          </p:cNvPr>
          <p:cNvSpPr txBox="1"/>
          <p:nvPr/>
        </p:nvSpPr>
        <p:spPr>
          <a:xfrm>
            <a:off x="6600075" y="1260059"/>
            <a:ext cx="3240000" cy="383060"/>
          </a:xfrm>
          <a:prstGeom prst="rect">
            <a:avLst/>
          </a:prstGeom>
          <a:noFill/>
          <a:ln>
            <a:solidFill>
              <a:schemeClr val="tx1"/>
            </a:solidFill>
          </a:ln>
        </p:spPr>
        <p:txBody>
          <a:bodyPr wrap="square" rtlCol="0">
            <a:spAutoFit/>
          </a:bodyPr>
          <a:lstStyle/>
          <a:p>
            <a:pPr algn="ctr"/>
            <a:r>
              <a:rPr lang="de-DE" b="1" dirty="0"/>
              <a:t>Signifikanztest</a:t>
            </a:r>
          </a:p>
        </p:txBody>
      </p:sp>
      <p:sp>
        <p:nvSpPr>
          <p:cNvPr id="6" name="Textfeld 5">
            <a:extLst>
              <a:ext uri="{FF2B5EF4-FFF2-40B4-BE49-F238E27FC236}">
                <a16:creationId xmlns:a16="http://schemas.microsoft.com/office/drawing/2014/main" id="{E7390EBC-F35D-39D2-336F-70DE6F64DE4B}"/>
              </a:ext>
            </a:extLst>
          </p:cNvPr>
          <p:cNvSpPr txBox="1"/>
          <p:nvPr/>
        </p:nvSpPr>
        <p:spPr>
          <a:xfrm>
            <a:off x="5258340" y="2252947"/>
            <a:ext cx="2160000" cy="383060"/>
          </a:xfrm>
          <a:prstGeom prst="rect">
            <a:avLst/>
          </a:prstGeom>
          <a:noFill/>
          <a:ln>
            <a:solidFill>
              <a:schemeClr val="tx1"/>
            </a:solidFill>
          </a:ln>
        </p:spPr>
        <p:txBody>
          <a:bodyPr wrap="square" rtlCol="0">
            <a:spAutoFit/>
          </a:bodyPr>
          <a:lstStyle/>
          <a:p>
            <a:pPr algn="ctr"/>
            <a:r>
              <a:rPr lang="de-DE" dirty="0"/>
              <a:t>einseitiger Test</a:t>
            </a:r>
          </a:p>
        </p:txBody>
      </p:sp>
      <p:sp>
        <p:nvSpPr>
          <p:cNvPr id="7" name="Textfeld 6">
            <a:extLst>
              <a:ext uri="{FF2B5EF4-FFF2-40B4-BE49-F238E27FC236}">
                <a16:creationId xmlns:a16="http://schemas.microsoft.com/office/drawing/2014/main" id="{FC55EB44-7C5E-421E-EF61-1E8C389609DE}"/>
              </a:ext>
            </a:extLst>
          </p:cNvPr>
          <p:cNvSpPr txBox="1"/>
          <p:nvPr/>
        </p:nvSpPr>
        <p:spPr>
          <a:xfrm>
            <a:off x="8942136" y="2265529"/>
            <a:ext cx="2160000" cy="383060"/>
          </a:xfrm>
          <a:prstGeom prst="rect">
            <a:avLst/>
          </a:prstGeom>
          <a:noFill/>
          <a:ln>
            <a:solidFill>
              <a:schemeClr val="tx1"/>
            </a:solidFill>
          </a:ln>
        </p:spPr>
        <p:txBody>
          <a:bodyPr wrap="square" rtlCol="0">
            <a:spAutoFit/>
          </a:bodyPr>
          <a:lstStyle/>
          <a:p>
            <a:pPr algn="ctr"/>
            <a:r>
              <a:rPr lang="de-DE" dirty="0"/>
              <a:t>zweiseitiger Test</a:t>
            </a:r>
          </a:p>
        </p:txBody>
      </p:sp>
      <p:sp>
        <p:nvSpPr>
          <p:cNvPr id="8" name="Textfeld 7">
            <a:extLst>
              <a:ext uri="{FF2B5EF4-FFF2-40B4-BE49-F238E27FC236}">
                <a16:creationId xmlns:a16="http://schemas.microsoft.com/office/drawing/2014/main" id="{F98A726E-50EB-D05E-5654-E1C974734C98}"/>
              </a:ext>
            </a:extLst>
          </p:cNvPr>
          <p:cNvSpPr txBox="1"/>
          <p:nvPr/>
        </p:nvSpPr>
        <p:spPr>
          <a:xfrm>
            <a:off x="3960000" y="3060000"/>
            <a:ext cx="2162432" cy="383060"/>
          </a:xfrm>
          <a:prstGeom prst="rect">
            <a:avLst/>
          </a:prstGeom>
          <a:noFill/>
          <a:ln>
            <a:solidFill>
              <a:schemeClr val="tx1"/>
            </a:solidFill>
          </a:ln>
        </p:spPr>
        <p:txBody>
          <a:bodyPr wrap="square" rtlCol="0">
            <a:spAutoFit/>
          </a:bodyPr>
          <a:lstStyle/>
          <a:p>
            <a:pPr algn="ctr"/>
            <a:r>
              <a:rPr lang="de-DE" dirty="0"/>
              <a:t>linksseitiger Test</a:t>
            </a:r>
          </a:p>
        </p:txBody>
      </p:sp>
      <p:sp>
        <p:nvSpPr>
          <p:cNvPr id="9" name="Textfeld 8">
            <a:extLst>
              <a:ext uri="{FF2B5EF4-FFF2-40B4-BE49-F238E27FC236}">
                <a16:creationId xmlns:a16="http://schemas.microsoft.com/office/drawing/2014/main" id="{C1F1783F-273A-F9CB-48A9-9C272801249C}"/>
              </a:ext>
            </a:extLst>
          </p:cNvPr>
          <p:cNvSpPr txBox="1"/>
          <p:nvPr/>
        </p:nvSpPr>
        <p:spPr>
          <a:xfrm>
            <a:off x="6455678" y="3060000"/>
            <a:ext cx="2162432" cy="383060"/>
          </a:xfrm>
          <a:prstGeom prst="rect">
            <a:avLst/>
          </a:prstGeom>
          <a:noFill/>
          <a:ln>
            <a:solidFill>
              <a:schemeClr val="tx1"/>
            </a:solidFill>
          </a:ln>
        </p:spPr>
        <p:txBody>
          <a:bodyPr wrap="square" rtlCol="0">
            <a:spAutoFit/>
          </a:bodyPr>
          <a:lstStyle/>
          <a:p>
            <a:pPr algn="ctr"/>
            <a:r>
              <a:rPr lang="de-DE" dirty="0"/>
              <a:t>rechtsseitiger Test</a:t>
            </a:r>
          </a:p>
        </p:txBody>
      </p:sp>
      <mc:AlternateContent xmlns:mc="http://schemas.openxmlformats.org/markup-compatibility/2006" xmlns:a14="http://schemas.microsoft.com/office/drawing/2010/main">
        <mc:Choice Requires="a14">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&lt;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2"/>
                          <a:stretch>
                            <a:fillRect r="-102326" b="-123333"/>
                          </a:stretch>
                        </a:blipFill>
                      </a:tcPr>
                    </a:tc>
                    <a:tc>
                      <a:txBody>
                        <a:bodyPr/>
                        <a:lstStyle/>
                        <a:p>
                          <a:endParaRPr lang="de-DE"/>
                        </a:p>
                      </a:txBody>
                      <a:tcPr>
                        <a:blipFill>
                          <a:blip r:embed="rId2"/>
                          <a:stretch>
                            <a:fillRect l="-100000" r="-2326" b="-123333"/>
                          </a:stretch>
                        </a:blipFill>
                      </a:tcPr>
                    </a:tc>
                    <a:extLst>
                      <a:ext uri="{0D108BD9-81ED-4DB2-BD59-A6C34878D82A}">
                        <a16:rowId xmlns:a16="http://schemas.microsoft.com/office/drawing/2014/main" val="639994386"/>
                      </a:ext>
                    </a:extLst>
                  </a:tr>
                  <a:tr h="433884">
                    <a:tc>
                      <a:txBody>
                        <a:bodyPr/>
                        <a:lstStyle/>
                        <a:p>
                          <a:endParaRPr lang="de-DE"/>
                        </a:p>
                      </a:txBody>
                      <a:tcPr>
                        <a:blipFill>
                          <a:blip r:embed="rId2"/>
                          <a:stretch>
                            <a:fillRect t="-85714" r="-102326" b="-5714"/>
                          </a:stretch>
                        </a:blipFill>
                      </a:tcPr>
                    </a:tc>
                    <a:tc>
                      <a:txBody>
                        <a:bodyPr/>
                        <a:lstStyle/>
                        <a:p>
                          <a:endParaRPr lang="de-DE"/>
                        </a:p>
                      </a:txBody>
                      <a:tcPr>
                        <a:blipFill>
                          <a:blip r:embed="rId2"/>
                          <a:stretch>
                            <a:fillRect l="-100000" t="-85714" r="-2326" b="-5714"/>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&gt;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3"/>
                          <a:stretch>
                            <a:fillRect l="-1163" r="-101163" b="-116129"/>
                          </a:stretch>
                        </a:blipFill>
                      </a:tcPr>
                    </a:tc>
                    <a:tc>
                      <a:txBody>
                        <a:bodyPr/>
                        <a:lstStyle/>
                        <a:p>
                          <a:endParaRPr lang="de-DE"/>
                        </a:p>
                      </a:txBody>
                      <a:tcPr>
                        <a:blipFill>
                          <a:blip r:embed="rId3"/>
                          <a:stretch>
                            <a:fillRect l="-102353" r="-2353"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3"/>
                          <a:stretch>
                            <a:fillRect l="-1163" t="-88571" r="-101163" b="-2857"/>
                          </a:stretch>
                        </a:blipFill>
                      </a:tcPr>
                    </a:tc>
                    <a:tc>
                      <a:txBody>
                        <a:bodyPr/>
                        <a:lstStyle/>
                        <a:p>
                          <a:endParaRPr lang="de-DE"/>
                        </a:p>
                      </a:txBody>
                      <a:tcPr>
                        <a:blipFill>
                          <a:blip r:embed="rId3"/>
                          <a:stretch>
                            <a:fillRect l="-102353" t="-88571" r="-2353"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𝒂</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𝒃</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4"/>
                          <a:stretch>
                            <a:fillRect l="-1163" r="-102326" b="-116129"/>
                          </a:stretch>
                        </a:blipFill>
                      </a:tcPr>
                    </a:tc>
                    <a:tc>
                      <a:txBody>
                        <a:bodyPr/>
                        <a:lstStyle/>
                        <a:p>
                          <a:endParaRPr lang="de-DE"/>
                        </a:p>
                      </a:txBody>
                      <a:tcPr>
                        <a:blipFill>
                          <a:blip r:embed="rId4"/>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4"/>
                          <a:stretch>
                            <a:fillRect l="-1163" t="-88571" r="-102326" b="-2857"/>
                          </a:stretch>
                        </a:blipFill>
                      </a:tcPr>
                    </a:tc>
                    <a:tc>
                      <a:txBody>
                        <a:bodyPr/>
                        <a:lstStyle/>
                        <a:p>
                          <a:endParaRPr lang="de-DE"/>
                        </a:p>
                      </a:txBody>
                      <a:tcPr>
                        <a:blipFill>
                          <a:blip r:embed="rId4"/>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5"/>
                          <a:stretch>
                            <a:fillRect l="-1163" r="-102326" b="-116129"/>
                          </a:stretch>
                        </a:blipFill>
                      </a:tcPr>
                    </a:tc>
                    <a:tc>
                      <a:txBody>
                        <a:bodyPr/>
                        <a:lstStyle/>
                        <a:p>
                          <a:endParaRPr lang="de-DE"/>
                        </a:p>
                      </a:txBody>
                      <a:tcPr>
                        <a:blipFill>
                          <a:blip r:embed="rId5"/>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5"/>
                          <a:stretch>
                            <a:fillRect l="-1163" t="-88571" r="-102326" b="-2857"/>
                          </a:stretch>
                        </a:blipFill>
                      </a:tcPr>
                    </a:tc>
                    <a:tc>
                      <a:txBody>
                        <a:bodyPr/>
                        <a:lstStyle/>
                        <a:p>
                          <a:endParaRPr lang="de-DE"/>
                        </a:p>
                      </a:txBody>
                      <a:tcPr>
                        <a:blipFill>
                          <a:blip r:embed="rId5"/>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p:cxnSp>
        <p:nvCxnSpPr>
          <p:cNvPr id="15" name="Gerade Verbindung mit Pfeil 14">
            <a:extLst>
              <a:ext uri="{FF2B5EF4-FFF2-40B4-BE49-F238E27FC236}">
                <a16:creationId xmlns:a16="http://schemas.microsoft.com/office/drawing/2014/main" id="{423FA59A-D2F2-E9C4-3001-87B4A767CEEC}"/>
              </a:ext>
            </a:extLst>
          </p:cNvPr>
          <p:cNvCxnSpPr>
            <a:cxnSpLocks/>
          </p:cNvCxnSpPr>
          <p:nvPr/>
        </p:nvCxnSpPr>
        <p:spPr>
          <a:xfrm>
            <a:off x="2167003" y="1711407"/>
            <a:ext cx="0" cy="21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6" name="Gerade Verbindung mit Pfeil 15">
            <a:extLst>
              <a:ext uri="{FF2B5EF4-FFF2-40B4-BE49-F238E27FC236}">
                <a16:creationId xmlns:a16="http://schemas.microsoft.com/office/drawing/2014/main" id="{B4580BB8-E8A4-BE9C-3AB5-00A1946B31B9}"/>
              </a:ext>
            </a:extLst>
          </p:cNvPr>
          <p:cNvCxnSpPr>
            <a:cxnSpLocks/>
          </p:cNvCxnSpPr>
          <p:nvPr/>
        </p:nvCxnSpPr>
        <p:spPr>
          <a:xfrm>
            <a:off x="10017773" y="2706919"/>
            <a:ext cx="0" cy="1152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18" name="Gerade Verbindung mit Pfeil 17">
            <a:extLst>
              <a:ext uri="{FF2B5EF4-FFF2-40B4-BE49-F238E27FC236}">
                <a16:creationId xmlns:a16="http://schemas.microsoft.com/office/drawing/2014/main" id="{9E94A6A0-DABB-3E7C-85C8-5537DA6EAC07}"/>
              </a:ext>
            </a:extLst>
          </p:cNvPr>
          <p:cNvCxnSpPr>
            <a:cxnSpLocks/>
          </p:cNvCxnSpPr>
          <p:nvPr/>
        </p:nvCxnSpPr>
        <p:spPr>
          <a:xfrm flipH="1">
            <a:off x="5056015" y="3492000"/>
            <a:ext cx="8026"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5DE6D529-2DF2-531D-6350-AC3797FDDBF5}"/>
              </a:ext>
            </a:extLst>
          </p:cNvPr>
          <p:cNvCxnSpPr>
            <a:cxnSpLocks/>
          </p:cNvCxnSpPr>
          <p:nvPr/>
        </p:nvCxnSpPr>
        <p:spPr>
          <a:xfrm>
            <a:off x="7545600" y="3492000"/>
            <a:ext cx="0"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3" name="Gerade Verbindung mit Pfeil 22">
            <a:extLst>
              <a:ext uri="{FF2B5EF4-FFF2-40B4-BE49-F238E27FC236}">
                <a16:creationId xmlns:a16="http://schemas.microsoft.com/office/drawing/2014/main" id="{D5996539-CC98-B58F-9CCB-173101DD38E4}"/>
              </a:ext>
            </a:extLst>
          </p:cNvPr>
          <p:cNvCxnSpPr>
            <a:cxnSpLocks/>
          </p:cNvCxnSpPr>
          <p:nvPr/>
        </p:nvCxnSpPr>
        <p:spPr>
          <a:xfrm flipH="1">
            <a:off x="6688646" y="1687420"/>
            <a:ext cx="1080000"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5" name="Gerade Verbindung mit Pfeil 24">
            <a:extLst>
              <a:ext uri="{FF2B5EF4-FFF2-40B4-BE49-F238E27FC236}">
                <a16:creationId xmlns:a16="http://schemas.microsoft.com/office/drawing/2014/main" id="{A64F9789-ACD7-AC0F-C13F-40108AC42634}"/>
              </a:ext>
            </a:extLst>
          </p:cNvPr>
          <p:cNvCxnSpPr>
            <a:cxnSpLocks/>
          </p:cNvCxnSpPr>
          <p:nvPr/>
        </p:nvCxnSpPr>
        <p:spPr>
          <a:xfrm flipH="1">
            <a:off x="5245713" y="2692859"/>
            <a:ext cx="672487"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0ED279A3-BD96-725B-4923-E2FC1C9236BA}"/>
              </a:ext>
            </a:extLst>
          </p:cNvPr>
          <p:cNvCxnSpPr>
            <a:cxnSpLocks/>
            <a:endCxn id="9" idx="0"/>
          </p:cNvCxnSpPr>
          <p:nvPr/>
        </p:nvCxnSpPr>
        <p:spPr>
          <a:xfrm>
            <a:off x="6688646" y="2701851"/>
            <a:ext cx="848248"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BB44A33A-69A5-2F45-071E-55015033822A}"/>
              </a:ext>
            </a:extLst>
          </p:cNvPr>
          <p:cNvCxnSpPr>
            <a:cxnSpLocks/>
          </p:cNvCxnSpPr>
          <p:nvPr/>
        </p:nvCxnSpPr>
        <p:spPr>
          <a:xfrm>
            <a:off x="8936557" y="1711407"/>
            <a:ext cx="1081216"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47" name="Grafik 46" descr="Ein Bild, das Text, Reihe, Schrift, Diagramm enthält.&#10;&#10;Automatisch generierte Beschreibung">
            <a:extLst>
              <a:ext uri="{FF2B5EF4-FFF2-40B4-BE49-F238E27FC236}">
                <a16:creationId xmlns:a16="http://schemas.microsoft.com/office/drawing/2014/main" id="{96833C7E-34F7-BDE4-3568-3AAC4E4586E2}"/>
              </a:ext>
            </a:extLst>
          </p:cNvPr>
          <p:cNvPicPr>
            <a:picLocks noChangeAspect="1"/>
          </p:cNvPicPr>
          <p:nvPr/>
        </p:nvPicPr>
        <p:blipFill>
          <a:blip r:embed="rId6"/>
          <a:stretch>
            <a:fillRect/>
          </a:stretch>
        </p:blipFill>
        <p:spPr>
          <a:xfrm>
            <a:off x="6203236" y="4943974"/>
            <a:ext cx="2448000" cy="1454609"/>
          </a:xfrm>
          <a:prstGeom prst="rect">
            <a:avLst/>
          </a:prstGeom>
        </p:spPr>
      </p:pic>
      <p:pic>
        <p:nvPicPr>
          <p:cNvPr id="49" name="Grafik 48" descr="Ein Bild, das Text, Reihe, Schrift, Screenshot enthält.&#10;&#10;Automatisch generierte Beschreibung">
            <a:extLst>
              <a:ext uri="{FF2B5EF4-FFF2-40B4-BE49-F238E27FC236}">
                <a16:creationId xmlns:a16="http://schemas.microsoft.com/office/drawing/2014/main" id="{6DBD5804-C3F0-6C22-53E3-2A6038E1330B}"/>
              </a:ext>
            </a:extLst>
          </p:cNvPr>
          <p:cNvPicPr>
            <a:picLocks noChangeAspect="1"/>
          </p:cNvPicPr>
          <p:nvPr/>
        </p:nvPicPr>
        <p:blipFill>
          <a:blip r:embed="rId7"/>
          <a:stretch>
            <a:fillRect/>
          </a:stretch>
        </p:blipFill>
        <p:spPr>
          <a:xfrm>
            <a:off x="8694779" y="4943974"/>
            <a:ext cx="2448000" cy="1454609"/>
          </a:xfrm>
          <a:prstGeom prst="rect">
            <a:avLst/>
          </a:prstGeom>
        </p:spPr>
      </p:pic>
      <p:pic>
        <p:nvPicPr>
          <p:cNvPr id="51" name="Grafik 50" descr="Ein Bild, das Text, Reihe, Schrift, Diagramm enthält.&#10;&#10;Automatisch generierte Beschreibung">
            <a:extLst>
              <a:ext uri="{FF2B5EF4-FFF2-40B4-BE49-F238E27FC236}">
                <a16:creationId xmlns:a16="http://schemas.microsoft.com/office/drawing/2014/main" id="{28137EFD-82F7-27F4-2D64-2B28E2E27FB2}"/>
              </a:ext>
            </a:extLst>
          </p:cNvPr>
          <p:cNvPicPr>
            <a:picLocks noChangeAspect="1"/>
          </p:cNvPicPr>
          <p:nvPr/>
        </p:nvPicPr>
        <p:blipFill>
          <a:blip r:embed="rId8"/>
          <a:stretch>
            <a:fillRect/>
          </a:stretch>
        </p:blipFill>
        <p:spPr>
          <a:xfrm>
            <a:off x="3722075" y="4943974"/>
            <a:ext cx="2448000" cy="1454609"/>
          </a:xfrm>
          <a:prstGeom prst="rect">
            <a:avLst/>
          </a:prstGeom>
        </p:spPr>
      </p:pic>
      <p:pic>
        <p:nvPicPr>
          <p:cNvPr id="55" name="Grafik 54" descr="Ein Bild, das Text, Schrift, Reihe, Diagramm enthält.&#10;&#10;Automatisch generierte Beschreibung">
            <a:extLst>
              <a:ext uri="{FF2B5EF4-FFF2-40B4-BE49-F238E27FC236}">
                <a16:creationId xmlns:a16="http://schemas.microsoft.com/office/drawing/2014/main" id="{9AEB5253-33E6-D7EB-35E5-EB9EF80AFB28}"/>
              </a:ext>
            </a:extLst>
          </p:cNvPr>
          <p:cNvPicPr>
            <a:picLocks noChangeAspect="1"/>
          </p:cNvPicPr>
          <p:nvPr/>
        </p:nvPicPr>
        <p:blipFill rotWithShape="1">
          <a:blip r:embed="rId9"/>
          <a:srcRect t="2024"/>
          <a:stretch/>
        </p:blipFill>
        <p:spPr>
          <a:xfrm>
            <a:off x="950400" y="4942800"/>
            <a:ext cx="2466000" cy="1435639"/>
          </a:xfrm>
          <a:prstGeom prst="rect">
            <a:avLst/>
          </a:prstGeom>
        </p:spPr>
      </p:pic>
      <p:pic>
        <p:nvPicPr>
          <p:cNvPr id="17" name="Grafik 16" descr="Ein Bild, das Text, Schrift, Reihe, Diagramm enthält.&#10;&#10;Automatisch generierte Beschreibung">
            <a:extLst>
              <a:ext uri="{FF2B5EF4-FFF2-40B4-BE49-F238E27FC236}">
                <a16:creationId xmlns:a16="http://schemas.microsoft.com/office/drawing/2014/main" id="{92E1B9B2-C3AB-EF00-9145-69B9F72D83F7}"/>
              </a:ext>
            </a:extLst>
          </p:cNvPr>
          <p:cNvPicPr>
            <a:picLocks noChangeAspect="1"/>
          </p:cNvPicPr>
          <p:nvPr/>
        </p:nvPicPr>
        <p:blipFill>
          <a:blip r:embed="rId10"/>
          <a:stretch>
            <a:fillRect/>
          </a:stretch>
        </p:blipFill>
        <p:spPr>
          <a:xfrm>
            <a:off x="950400" y="4942800"/>
            <a:ext cx="2448000" cy="1454609"/>
          </a:xfrm>
          <a:prstGeom prst="rect">
            <a:avLst/>
          </a:prstGeom>
        </p:spPr>
      </p:pic>
      <p:sp>
        <p:nvSpPr>
          <p:cNvPr id="14" name="Textfeld 13">
            <a:extLst>
              <a:ext uri="{FF2B5EF4-FFF2-40B4-BE49-F238E27FC236}">
                <a16:creationId xmlns:a16="http://schemas.microsoft.com/office/drawing/2014/main" id="{8F1D3F8F-9FF3-4236-5FDD-AF0BB66F95C8}"/>
              </a:ext>
            </a:extLst>
          </p:cNvPr>
          <p:cNvSpPr txBox="1"/>
          <p:nvPr/>
        </p:nvSpPr>
        <p:spPr>
          <a:xfrm>
            <a:off x="2493818" y="648000"/>
            <a:ext cx="6553200" cy="523220"/>
          </a:xfrm>
          <a:prstGeom prst="rect">
            <a:avLst/>
          </a:prstGeom>
          <a:noFill/>
        </p:spPr>
        <p:txBody>
          <a:bodyPr wrap="square" rtlCol="0">
            <a:spAutoFit/>
          </a:bodyPr>
          <a:lstStyle/>
          <a:p>
            <a:pPr algn="ctr"/>
            <a:r>
              <a:rPr lang="de-DE" sz="2800" b="1" dirty="0"/>
              <a:t>Hypothesentest – eine erste Übersicht</a:t>
            </a:r>
          </a:p>
        </p:txBody>
      </p:sp>
      <p:pic>
        <p:nvPicPr>
          <p:cNvPr id="36" name="Grafik 35" descr="Ein Bild, das Text, Reihe, Schrift, Diagramm enthält.&#10;&#10;Automatisch generierte Beschreibung">
            <a:extLst>
              <a:ext uri="{FF2B5EF4-FFF2-40B4-BE49-F238E27FC236}">
                <a16:creationId xmlns:a16="http://schemas.microsoft.com/office/drawing/2014/main" id="{9574415E-52F1-11FF-7F4B-676B44BB6AF8}"/>
              </a:ext>
            </a:extLst>
          </p:cNvPr>
          <p:cNvPicPr>
            <a:picLocks noChangeAspect="1"/>
          </p:cNvPicPr>
          <p:nvPr/>
        </p:nvPicPr>
        <p:blipFill>
          <a:blip r:embed="rId6"/>
          <a:stretch>
            <a:fillRect/>
          </a:stretch>
        </p:blipFill>
        <p:spPr>
          <a:xfrm>
            <a:off x="950805" y="4942800"/>
            <a:ext cx="2448000" cy="1454609"/>
          </a:xfrm>
          <a:prstGeom prst="rect">
            <a:avLst/>
          </a:prstGeom>
        </p:spPr>
      </p:pic>
    </p:spTree>
    <p:extLst>
      <p:ext uri="{BB962C8B-B14F-4D97-AF65-F5344CB8AC3E}">
        <p14:creationId xmlns:p14="http://schemas.microsoft.com/office/powerpoint/2010/main" val="42122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753979" y="648000"/>
            <a:ext cx="10684042" cy="523220"/>
          </a:xfrm>
          <a:prstGeom prst="rect">
            <a:avLst/>
          </a:prstGeom>
          <a:noFill/>
        </p:spPr>
        <p:txBody>
          <a:bodyPr wrap="square" rtlCol="0">
            <a:spAutoFit/>
          </a:bodyPr>
          <a:lstStyle/>
          <a:p>
            <a:pPr algn="ctr"/>
            <a:r>
              <a:rPr lang="de-DE" sz="2800" b="1" dirty="0"/>
              <a:t>Signifikanztest nach Fisher – Hypothesentest nach </a:t>
            </a:r>
            <a:r>
              <a:rPr lang="de-DE" sz="2800" b="1" dirty="0" err="1"/>
              <a:t>Neyman</a:t>
            </a:r>
            <a:r>
              <a:rPr lang="de-DE" sz="2800" b="1" dirty="0"/>
              <a:t> &amp; Pearson</a:t>
            </a: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2F178A2A-6C04-000F-81A6-A923ADF834EA}"/>
                  </a:ext>
                </a:extLst>
              </p:cNvPr>
              <p:cNvSpPr txBox="1"/>
              <p:nvPr/>
            </p:nvSpPr>
            <p:spPr>
              <a:xfrm>
                <a:off x="1016725" y="1573899"/>
                <a:ext cx="3792033" cy="2600712"/>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Signifikanztest nach Fisher</a:t>
                </a:r>
              </a:p>
              <a:p>
                <a:pPr marL="342900" indent="-342900" algn="l">
                  <a:buFont typeface="+mj-lt"/>
                  <a:buAutoNum type="arabicPeriod"/>
                </a:pPr>
                <a:r>
                  <a:rPr lang="de-DE" sz="1400" b="0" i="0" u="none" strike="noStrike" dirty="0">
                    <a:solidFill>
                      <a:srgbClr val="000000"/>
                    </a:solidFill>
                    <a:effectLst/>
                  </a:rPr>
                  <a:t>nur </a:t>
                </a:r>
                <a:r>
                  <a:rPr lang="de-DE" sz="1400" dirty="0">
                    <a:solidFill>
                      <a:srgbClr val="000000"/>
                    </a:solidFill>
                  </a:rPr>
                  <a:t>die Nullhypothese</a:t>
                </a:r>
              </a:p>
              <a:p>
                <a:pPr marL="342900" indent="-342900" algn="l">
                  <a:buFont typeface="+mj-lt"/>
                  <a:buAutoNum type="arabicPeriod"/>
                </a:pPr>
                <a:r>
                  <a:rPr lang="de-DE" sz="1400" dirty="0">
                    <a:solidFill>
                      <a:srgbClr val="000000"/>
                    </a:solidFill>
                  </a:rPr>
                  <a:t>k</a:t>
                </a:r>
                <a:r>
                  <a:rPr lang="de-DE" sz="1400" b="0" i="0" u="none" strike="noStrike" dirty="0">
                    <a:solidFill>
                      <a:srgbClr val="000000"/>
                    </a:solidFill>
                    <a:effectLst/>
                  </a:rPr>
                  <a:t>einen Fehler 1. und 2. Art</a:t>
                </a:r>
              </a:p>
              <a:p>
                <a:pPr marL="342900" indent="-342900" algn="l">
                  <a:buFont typeface="+mj-lt"/>
                  <a:buAutoNum type="arabicPeriod"/>
                </a:pPr>
                <a:r>
                  <a:rPr lang="de-DE" sz="1400" dirty="0">
                    <a:solidFill>
                      <a:srgbClr val="000000"/>
                    </a:solidFill>
                  </a:rPr>
                  <a:t>kein Konzept für die statistische Macht (Power: </a:t>
                </a:r>
                <a14:m>
                  <m:oMath xmlns:m="http://schemas.openxmlformats.org/officeDocument/2006/math">
                    <m:r>
                      <a:rPr lang="de-DE" sz="1400" b="0" i="1" smtClean="0">
                        <a:solidFill>
                          <a:srgbClr val="000000"/>
                        </a:solidFill>
                        <a:latin typeface="Cambria Math" panose="02040503050406030204" pitchFamily="18" charset="0"/>
                      </a:rPr>
                      <m:t>1−</m:t>
                    </m:r>
                    <m:r>
                      <a:rPr lang="de-DE" sz="1400" b="0" i="1" smtClean="0">
                        <a:solidFill>
                          <a:srgbClr val="000000"/>
                        </a:solidFill>
                        <a:latin typeface="Cambria Math" panose="02040503050406030204" pitchFamily="18" charset="0"/>
                      </a:rPr>
                      <m:t>𝛽</m:t>
                    </m:r>
                    <m:r>
                      <a:rPr lang="de-DE" sz="1400" b="0" i="1" smtClean="0">
                        <a:solidFill>
                          <a:srgbClr val="000000"/>
                        </a:solidFill>
                        <a:latin typeface="Cambria Math" panose="02040503050406030204" pitchFamily="18" charset="0"/>
                      </a:rPr>
                      <m:t>) </m:t>
                    </m:r>
                  </m:oMath>
                </a14:m>
                <a:endParaRPr lang="de-DE" sz="1400" b="0" i="0" u="none" strike="noStrike" dirty="0">
                  <a:solidFill>
                    <a:srgbClr val="000000"/>
                  </a:solidFill>
                  <a:effectLst/>
                </a:endParaRPr>
              </a:p>
              <a:p>
                <a:pPr marL="342900" indent="-342900" algn="l">
                  <a:buFont typeface="+mj-lt"/>
                  <a:buAutoNum type="arabicPeriod"/>
                </a:pPr>
                <a:r>
                  <a:rPr lang="de-DE" sz="1400" dirty="0">
                    <a:solidFill>
                      <a:srgbClr val="000000"/>
                    </a:solidFill>
                  </a:rPr>
                  <a:t>keine Berechnungen der Stichprobengrößen</a:t>
                </a:r>
              </a:p>
              <a:p>
                <a:pPr marL="342900" indent="-342900" algn="l">
                  <a:buFont typeface="+mj-lt"/>
                  <a:buAutoNum type="arabicPeriod"/>
                </a:pPr>
                <a:r>
                  <a:rPr lang="de-DE" sz="1400" dirty="0">
                    <a:solidFill>
                      <a:srgbClr val="000000"/>
                    </a:solidFill>
                  </a:rPr>
                  <a:t>p</a:t>
                </a:r>
                <a:r>
                  <a:rPr lang="de-DE" sz="1400" b="0" i="0" u="none" strike="noStrike" dirty="0">
                    <a:solidFill>
                      <a:srgbClr val="000000"/>
                    </a:solidFill>
                    <a:effectLst/>
                  </a:rPr>
                  <a:t>-Wert wird erzeugt, der </a:t>
                </a:r>
                <a:r>
                  <a:rPr lang="de-DE" sz="1400" dirty="0">
                    <a:solidFill>
                      <a:srgbClr val="000000"/>
                    </a:solidFill>
                  </a:rPr>
                  <a:t>k</a:t>
                </a:r>
                <a:r>
                  <a:rPr lang="de-DE" sz="1400" b="0" i="0" u="none" strike="noStrike" dirty="0">
                    <a:solidFill>
                      <a:srgbClr val="000000"/>
                    </a:solidFill>
                    <a:effectLst/>
                  </a:rPr>
                  <a:t>ontextabhängig ist und als ein kontinuierliches Maß für die Evidenz gegen die Nullhypothese interpretiert wird</a:t>
                </a:r>
              </a:p>
              <a:p>
                <a:pPr algn="l"/>
                <a:endParaRPr lang="de-DE" sz="1400" b="0" i="0" u="none" strike="noStrike" dirty="0">
                  <a:solidFill>
                    <a:srgbClr val="000000"/>
                  </a:solidFill>
                  <a:effectLst/>
                </a:endParaRPr>
              </a:p>
            </p:txBody>
          </p:sp>
        </mc:Choice>
        <mc:Fallback xmlns="">
          <p:sp>
            <p:nvSpPr>
              <p:cNvPr id="5" name="Textfeld 4">
                <a:extLst>
                  <a:ext uri="{FF2B5EF4-FFF2-40B4-BE49-F238E27FC236}">
                    <a16:creationId xmlns:a16="http://schemas.microsoft.com/office/drawing/2014/main" id="{2F178A2A-6C04-000F-81A6-A923ADF834EA}"/>
                  </a:ext>
                </a:extLst>
              </p:cNvPr>
              <p:cNvSpPr txBox="1">
                <a:spLocks noRot="1" noChangeAspect="1" noMove="1" noResize="1" noEditPoints="1" noAdjustHandles="1" noChangeArrowheads="1" noChangeShapeType="1" noTextEdit="1"/>
              </p:cNvSpPr>
              <p:nvPr/>
            </p:nvSpPr>
            <p:spPr>
              <a:xfrm>
                <a:off x="1016725" y="1573899"/>
                <a:ext cx="3792033" cy="2600712"/>
              </a:xfrm>
              <a:prstGeom prst="rect">
                <a:avLst/>
              </a:prstGeom>
              <a:blipFill>
                <a:blip r:embed="rId2"/>
                <a:stretch>
                  <a:fillRect l="-1667" t="-966" r="-333"/>
                </a:stretch>
              </a:blipFill>
              <a:ln w="6350">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AB4838EE-9452-160D-1DA4-15B8D531E772}"/>
                  </a:ext>
                </a:extLst>
              </p:cNvPr>
              <p:cNvSpPr txBox="1"/>
              <p:nvPr/>
            </p:nvSpPr>
            <p:spPr>
              <a:xfrm>
                <a:off x="5861305" y="1573899"/>
                <a:ext cx="5576716" cy="4755148"/>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Hypothesentest nach </a:t>
                </a:r>
                <a:r>
                  <a:rPr lang="de-DE" sz="1800" b="1" dirty="0" err="1"/>
                  <a:t>Neyman</a:t>
                </a:r>
                <a:r>
                  <a:rPr lang="de-DE" sz="1800" b="1" dirty="0"/>
                  <a:t> &amp; Pearson</a:t>
                </a:r>
              </a:p>
              <a:p>
                <a:pPr algn="l"/>
                <a:r>
                  <a:rPr lang="de-DE" sz="1400" b="0" i="0" u="none" strike="noStrike" dirty="0">
                    <a:solidFill>
                      <a:srgbClr val="000000"/>
                    </a:solidFill>
                    <a:effectLst/>
                  </a:rPr>
                  <a:t>Die folgenden Schritte müssen eingehalten werden:</a:t>
                </a:r>
              </a:p>
              <a:p>
                <a:pPr marL="342900" indent="-342900" algn="l">
                  <a:buFont typeface="+mj-lt"/>
                  <a:buAutoNum type="arabicPeriod"/>
                </a:pPr>
                <a:r>
                  <a:rPr lang="de-DE" sz="1400" dirty="0"/>
                  <a:t>Definition der Nullhypothese und Alternativhypothese </a:t>
                </a:r>
                <a:r>
                  <a:rPr lang="de-DE" sz="1400" b="1" dirty="0"/>
                  <a:t>vor</a:t>
                </a:r>
                <a:r>
                  <a:rPr lang="de-DE" sz="1400" dirty="0"/>
                  <a:t> Beginn der Studie</a:t>
                </a:r>
              </a:p>
              <a:p>
                <a:pPr marL="342900" indent="-342900" algn="l">
                  <a:buFont typeface="+mj-lt"/>
                  <a:buAutoNum type="arabicPeriod"/>
                </a:pPr>
                <a:r>
                  <a:rPr lang="de-DE" sz="1400" dirty="0"/>
                  <a:t>Festlegung des Fehlers 1. und 2. Art </a:t>
                </a:r>
                <a:r>
                  <a:rPr lang="de-DE" sz="1400" b="1" dirty="0"/>
                  <a:t>vor</a:t>
                </a:r>
                <a:r>
                  <a:rPr lang="de-DE" sz="1400" dirty="0"/>
                  <a:t> Beginn der Studie</a:t>
                </a:r>
              </a:p>
              <a:p>
                <a:pPr marL="342900" indent="-342900" algn="l">
                  <a:buFont typeface="+mj-lt"/>
                  <a:buAutoNum type="arabicPeriod"/>
                </a:pPr>
                <a:r>
                  <a:rPr lang="de-DE" sz="1400" dirty="0"/>
                  <a:t>Festlegung der Teststatistik </a:t>
                </a:r>
                <a:r>
                  <a:rPr lang="de-DE" sz="1400" b="1" dirty="0"/>
                  <a:t>vor</a:t>
                </a:r>
                <a:r>
                  <a:rPr lang="de-DE" sz="1400" dirty="0"/>
                  <a:t> Beginn der Studie</a:t>
                </a:r>
                <a:br>
                  <a:rPr lang="de-DE" sz="1400" dirty="0"/>
                </a:br>
                <a:r>
                  <a:rPr lang="de-DE" sz="1400" dirty="0">
                    <a:solidFill>
                      <a:schemeClr val="accent1"/>
                    </a:solidFill>
                  </a:rPr>
                  <a:t>Schule: Binomialverteilung oder Normalverteilung (ohne Reflexion)</a:t>
                </a:r>
              </a:p>
              <a:p>
                <a:pPr marL="342900" indent="-342900" algn="l">
                  <a:buFont typeface="+mj-lt"/>
                  <a:buAutoNum type="arabicPeriod"/>
                </a:pPr>
                <a:r>
                  <a:rPr lang="de-DE" sz="1400" dirty="0"/>
                  <a:t>Berechnung der erforderlichen Stichprobengrößen </a:t>
                </a:r>
                <a:r>
                  <a:rPr lang="de-DE" sz="1400" b="1" dirty="0"/>
                  <a:t>vor</a:t>
                </a:r>
                <a:r>
                  <a:rPr lang="de-DE" sz="1400" dirty="0"/>
                  <a:t> Beginn der Studie</a:t>
                </a:r>
                <a:br>
                  <a:rPr lang="de-DE" sz="1400" dirty="0"/>
                </a:br>
                <a:r>
                  <a:rPr lang="de-DE" sz="1400" dirty="0">
                    <a:solidFill>
                      <a:schemeClr val="accent1"/>
                    </a:solidFill>
                  </a:rPr>
                  <a:t>Schule: selten, wird ohne Begründung vorgegeben</a:t>
                </a:r>
              </a:p>
              <a:p>
                <a:pPr marL="342900" indent="-342900" algn="l">
                  <a:buFont typeface="+mj-lt"/>
                  <a:buAutoNum type="arabicPeriod"/>
                </a:pPr>
                <a:r>
                  <a:rPr lang="de-DE" sz="1400" dirty="0"/>
                  <a:t>Durchführung der Studie unter Einhaltung der erforderlichen Stichprobengrößen</a:t>
                </a:r>
                <a:br>
                  <a:rPr lang="de-DE" sz="1400" dirty="0"/>
                </a:br>
                <a:r>
                  <a:rPr lang="de-DE" sz="1400" dirty="0">
                    <a:solidFill>
                      <a:schemeClr val="accent1"/>
                    </a:solidFill>
                  </a:rPr>
                  <a:t>Schule: Daten werden vorgegeben</a:t>
                </a:r>
              </a:p>
              <a:p>
                <a:pPr marL="342900" indent="-342900" algn="l">
                  <a:buFont typeface="+mj-lt"/>
                  <a:buAutoNum type="arabicPeriod"/>
                </a:pPr>
                <a:r>
                  <a:rPr lang="de-DE" sz="1400" dirty="0"/>
                  <a:t>Berechnung der Teststatistik und Vergleich mit dem kritischen Wert der Teststatistik oder Vergleich des p-Wertes mit dem vorab definierten Fehlers 1. Art </a:t>
                </a:r>
                <a:r>
                  <a:rPr lang="de-DE" sz="1400" b="1" dirty="0"/>
                  <a:t>nach</a:t>
                </a:r>
                <a:r>
                  <a:rPr lang="de-DE" sz="1400" dirty="0"/>
                  <a:t> Durchführung der Studie</a:t>
                </a:r>
                <a:br>
                  <a:rPr lang="de-DE" sz="1400" dirty="0"/>
                </a:br>
                <a:r>
                  <a:rPr lang="de-DE" sz="1400" dirty="0">
                    <a:solidFill>
                      <a:schemeClr val="accent1"/>
                    </a:solidFill>
                  </a:rPr>
                  <a:t>Schule: Ablehnungsbereich wird berechnet</a:t>
                </a:r>
              </a:p>
              <a:p>
                <a:pPr marL="342900" indent="-342900">
                  <a:buFont typeface="+mj-lt"/>
                  <a:buAutoNum type="arabicPeriod"/>
                </a:pPr>
                <a:r>
                  <a:rPr lang="de-DE" sz="1400" dirty="0"/>
                  <a:t>Entscheidung </a:t>
                </a:r>
                <a:r>
                  <a:rPr lang="de-DE" sz="1400" b="1" dirty="0"/>
                  <a:t>nach</a:t>
                </a:r>
                <a:r>
                  <a:rPr lang="de-DE" sz="1400" dirty="0"/>
                  <a:t> Durchführung der Studie : Wenn </a:t>
                </a:r>
                <a14:m>
                  <m:oMath xmlns:m="http://schemas.openxmlformats.org/officeDocument/2006/math">
                    <m:r>
                      <a:rPr lang="de-DE" sz="1400" i="1" dirty="0" smtClean="0">
                        <a:latin typeface="Cambria Math" panose="02040503050406030204" pitchFamily="18" charset="0"/>
                      </a:rPr>
                      <m:t>𝑝</m:t>
                    </m:r>
                    <m:r>
                      <a:rPr lang="de-DE" sz="1400" i="1" dirty="0" smtClean="0">
                        <a:latin typeface="Cambria Math" panose="02040503050406030204" pitchFamily="18" charset="0"/>
                      </a:rPr>
                      <m:t>≤</m:t>
                    </m:r>
                    <m:r>
                      <a:rPr lang="el-GR" sz="1400" i="1" dirty="0" smtClean="0">
                        <a:latin typeface="Cambria Math" panose="02040503050406030204" pitchFamily="18" charset="0"/>
                      </a:rPr>
                      <m:t>𝛼</m:t>
                    </m:r>
                  </m:oMath>
                </a14:m>
                <a:r>
                  <a:rPr lang="de-DE" sz="1400" dirty="0"/>
                  <a:t> wird die Nullhypothese abgelehnt</a:t>
                </a:r>
                <a:br>
                  <a:rPr lang="de-DE" sz="1400" dirty="0"/>
                </a:br>
                <a:r>
                  <a:rPr lang="de-DE" sz="1400" dirty="0">
                    <a:solidFill>
                      <a:schemeClr val="accent1"/>
                    </a:solidFill>
                  </a:rPr>
                  <a:t>Schule:  Wenn der Stichprobenwert im Ablehnungsbereich liegt, wird die Nullhypothese abgelehnt. </a:t>
                </a:r>
                <a:endParaRPr lang="de-DE" sz="1400" b="0" i="0" u="none" strike="noStrike" dirty="0">
                  <a:solidFill>
                    <a:schemeClr val="accent1"/>
                  </a:solidFill>
                  <a:effectLst/>
                </a:endParaRPr>
              </a:p>
            </p:txBody>
          </p:sp>
        </mc:Choice>
        <mc:Fallback xmlns="">
          <p:sp>
            <p:nvSpPr>
              <p:cNvPr id="2" name="Textfeld 1">
                <a:extLst>
                  <a:ext uri="{FF2B5EF4-FFF2-40B4-BE49-F238E27FC236}">
                    <a16:creationId xmlns:a16="http://schemas.microsoft.com/office/drawing/2014/main" id="{AB4838EE-9452-160D-1DA4-15B8D531E772}"/>
                  </a:ext>
                </a:extLst>
              </p:cNvPr>
              <p:cNvSpPr txBox="1">
                <a:spLocks noRot="1" noChangeAspect="1" noMove="1" noResize="1" noEditPoints="1" noAdjustHandles="1" noChangeArrowheads="1" noChangeShapeType="1" noTextEdit="1"/>
              </p:cNvSpPr>
              <p:nvPr/>
            </p:nvSpPr>
            <p:spPr>
              <a:xfrm>
                <a:off x="5861305" y="1573899"/>
                <a:ext cx="5576716" cy="4755148"/>
              </a:xfrm>
              <a:prstGeom prst="rect">
                <a:avLst/>
              </a:prstGeom>
              <a:blipFill>
                <a:blip r:embed="rId3"/>
                <a:stretch>
                  <a:fillRect l="-909" t="-532" r="-682" b="-532"/>
                </a:stretch>
              </a:blipFill>
              <a:ln w="6350">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394295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83320-59C1-CB1A-1CBE-725605A047DD}"/>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5514DE8-90AF-ECB4-795B-98FDF89E6CE2}"/>
              </a:ext>
            </a:extLst>
          </p:cNvPr>
          <p:cNvSpPr txBox="1"/>
          <p:nvPr/>
        </p:nvSpPr>
        <p:spPr>
          <a:xfrm>
            <a:off x="3117600" y="648000"/>
            <a:ext cx="6145077" cy="523220"/>
          </a:xfrm>
          <a:prstGeom prst="rect">
            <a:avLst/>
          </a:prstGeom>
          <a:noFill/>
        </p:spPr>
        <p:txBody>
          <a:bodyPr wrap="square" rtlCol="0">
            <a:spAutoFit/>
          </a:bodyPr>
          <a:lstStyle/>
          <a:p>
            <a:pPr algn="ctr"/>
            <a:r>
              <a:rPr lang="de-DE" sz="2800" b="1" dirty="0"/>
              <a:t>Was ist eine Hypothese?</a:t>
            </a:r>
          </a:p>
        </p:txBody>
      </p:sp>
      <p:sp>
        <p:nvSpPr>
          <p:cNvPr id="7" name="Textfeld 6">
            <a:extLst>
              <a:ext uri="{FF2B5EF4-FFF2-40B4-BE49-F238E27FC236}">
                <a16:creationId xmlns:a16="http://schemas.microsoft.com/office/drawing/2014/main" id="{48AFF4FE-5173-0573-7250-22BA82FDE469}"/>
              </a:ext>
            </a:extLst>
          </p:cNvPr>
          <p:cNvSpPr txBox="1"/>
          <p:nvPr/>
        </p:nvSpPr>
        <p:spPr>
          <a:xfrm>
            <a:off x="1373791" y="1876606"/>
            <a:ext cx="6145077" cy="3062377"/>
          </a:xfrm>
          <a:prstGeom prst="rect">
            <a:avLst/>
          </a:prstGeom>
          <a:solidFill>
            <a:schemeClr val="bg1">
              <a:lumMod val="95000"/>
            </a:schemeClr>
          </a:solidFill>
        </p:spPr>
        <p:txBody>
          <a:bodyPr wrap="square" rtlCol="0">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Was ist eine Hypothese?</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600" dirty="0">
                <a:effectLst/>
                <a:latin typeface="Calibri" panose="020F0502020204030204" pitchFamily="34" charset="0"/>
                <a:ea typeface="Yu Mincho" panose="02020400000000000000" pitchFamily="18" charset="-128"/>
                <a:cs typeface="Times New Roman" panose="02020603050405020304" pitchFamily="18" charset="0"/>
              </a:rPr>
              <a:t>Eine Hypothese lässt sich definieren als eine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vorgeschlagene Erklärung</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für ein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Phänomen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Sie steht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nicht für die Wahrheit</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sondern für eine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provisorische Annahme</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die wir uns am besten als Verdächtigen in einem Kriminalfall vorstellen können.</a:t>
            </a:r>
          </a:p>
          <a:p>
            <a:pPr>
              <a:spcAft>
                <a:spcPts val="600"/>
              </a:spcAft>
            </a:pPr>
            <a:r>
              <a:rPr lang="de-DE" sz="1600" dirty="0">
                <a:effectLst/>
                <a:latin typeface="Calibri" panose="020F0502020204030204" pitchFamily="34" charset="0"/>
                <a:ea typeface="Yu Mincho" panose="02020400000000000000" pitchFamily="18" charset="-128"/>
                <a:cs typeface="Times New Roman" panose="02020603050405020304" pitchFamily="18" charset="0"/>
              </a:rPr>
              <a:t>Dahinter steckt die Vorstellung, dass statistische Modelle mathematische Darstellungen dessen sind, was wir beobachten, und dass sich diese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Beobachtungen </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aus einer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deterministischen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und einer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stochastischen</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a:t>
            </a:r>
            <a:r>
              <a:rPr lang="de-DE" sz="1600" b="1" dirty="0">
                <a:effectLst/>
                <a:latin typeface="Calibri" panose="020F0502020204030204" pitchFamily="34" charset="0"/>
                <a:ea typeface="Yu Mincho" panose="02020400000000000000" pitchFamily="18" charset="-128"/>
                <a:cs typeface="Times New Roman" panose="02020603050405020304" pitchFamily="18" charset="0"/>
              </a:rPr>
              <a:t>Komponente</a:t>
            </a:r>
            <a:r>
              <a:rPr lang="de-DE" sz="1600" dirty="0">
                <a:effectLst/>
                <a:latin typeface="Calibri" panose="020F0502020204030204" pitchFamily="34" charset="0"/>
                <a:ea typeface="Yu Mincho" panose="02020400000000000000" pitchFamily="18" charset="-128"/>
                <a:cs typeface="Times New Roman" panose="02020603050405020304" pitchFamily="18" charset="0"/>
              </a:rPr>
              <a:t> zusammensetzen, wobei letztere für die Unvorhersagbarkeit oder den zufälligen „Fehler“ steht, den wir üblicherweise in Form einer Wahrscheinlichkeitsverteilung ausdrücken. </a:t>
            </a:r>
          </a:p>
          <a:p>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p>
        </p:txBody>
      </p:sp>
      <p:pic>
        <p:nvPicPr>
          <p:cNvPr id="2" name="Grafik 1">
            <a:extLst>
              <a:ext uri="{FF2B5EF4-FFF2-40B4-BE49-F238E27FC236}">
                <a16:creationId xmlns:a16="http://schemas.microsoft.com/office/drawing/2014/main" id="{58D4F2C3-433D-E360-2D5E-992EF92E4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4249" y="2507794"/>
            <a:ext cx="1385157" cy="1800000"/>
          </a:xfrm>
          <a:prstGeom prst="rect">
            <a:avLst/>
          </a:prstGeom>
        </p:spPr>
      </p:pic>
    </p:spTree>
    <p:extLst>
      <p:ext uri="{BB962C8B-B14F-4D97-AF65-F5344CB8AC3E}">
        <p14:creationId xmlns:p14="http://schemas.microsoft.com/office/powerpoint/2010/main" val="2164329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C2D9-E504-2565-51E8-E3277159B6F6}"/>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C037E04B-D061-D64D-A08F-26E995831C0E}"/>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Was ist und wozu braucht man eine Nullhypothese?</a:t>
            </a:r>
          </a:p>
        </p:txBody>
      </p:sp>
      <p:sp>
        <p:nvSpPr>
          <p:cNvPr id="5" name="Textfeld 4">
            <a:extLst>
              <a:ext uri="{FF2B5EF4-FFF2-40B4-BE49-F238E27FC236}">
                <a16:creationId xmlns:a16="http://schemas.microsoft.com/office/drawing/2014/main" id="{448FD0BB-9382-32F6-D1FC-D19673B7E915}"/>
              </a:ext>
            </a:extLst>
          </p:cNvPr>
          <p:cNvSpPr txBox="1"/>
          <p:nvPr/>
        </p:nvSpPr>
        <p:spPr>
          <a:xfrm>
            <a:off x="2595716" y="1420760"/>
            <a:ext cx="6843251" cy="4862870"/>
          </a:xfrm>
          <a:prstGeom prst="rect">
            <a:avLst/>
          </a:prstGeom>
          <a:solidFill>
            <a:schemeClr val="bg1">
              <a:lumMod val="95000"/>
            </a:schemeClr>
          </a:solidFill>
        </p:spPr>
        <p:txBody>
          <a:bodyPr wrap="square">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Wozu brauchen wir die formale Testung von Nullhypothesen?</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Wir alle lieben Entdeckungen. Die Freude an der Erforschung des Neuen ist universell. Die Freude ist so ausgeprägt, dass wir Menschen willkürlich zu dem Gefühl neigen, etwas gefunden haben, auch wenn wir nichts gefunden haben. </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Unsere Vorfahren mit dieser Leidenschaft hatten Vorteile, damit zu überleben.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In der Wissenschaft taugt es wenig. Im Gegenteil, der gesamte wissenschaftliche Prozess ist gefährdet, wenn unsere Behauptungen nichts weiter sind als Produkte unserer Einbildung. Es muss eine Möglichkeit geben,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 vor falschen Entdeckungen zu schützen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und die Hypothesentestung versucht, diese Rolle auszufüllen.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Hier kommt die zentrale Vorstellung von der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Nullhypothese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ins Spiel, mit der wir so lange arbeiten werden, bis wir genügend Beweise gesammelt haben, die dagegensprechen.</a:t>
            </a:r>
          </a:p>
          <a:p>
            <a:r>
              <a:rPr lang="de-DE" sz="1400" b="1" dirty="0">
                <a:effectLst/>
                <a:latin typeface="Calibri" panose="020F0502020204030204" pitchFamily="34" charset="0"/>
                <a:ea typeface="Yu Mincho" panose="02020400000000000000" pitchFamily="18" charset="-128"/>
                <a:cs typeface="Times New Roman" panose="02020603050405020304" pitchFamily="18" charset="0"/>
              </a:rPr>
              <a:t>Die Nullhypothese ist das, von dem wir bereit sind anzunehmen, dass es richtig ist, solange nicht das Gegenteil bewiesen ist</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Sie ist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regelmäßig negativ und negiert Fortschritt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und Veränderung. Das bedeutet aber nicht, dass wir von der Gültigkeit der Nullhypothese überzeugt sind.</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Es gibt eine starke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Analogie zu Strafprozessen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Ein Angeklagter kann für schuldig befunden werden, aber noch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nie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ist jemand für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unschuldig befunden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worden: man wird dann eben nicht für schuldig befunden. Ebenso zeigt sich, dass wir zwar eine Nullhypothese unter Umständen widerlegen können, aber wenn die Beweise dafür nicht ausreichen, heißt das nicht, dass die Nullhypothese damit bewiesen wäre.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Sie ist schlicht eine Arbeitshypothese, bis uns etwas Besseres über den Weg läuft. </a:t>
            </a:r>
          </a:p>
          <a:p>
            <a:pPr>
              <a:spcBef>
                <a:spcPts val="600"/>
              </a:spcBef>
            </a:pPr>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r>
              <a:rPr lang="de-DE" sz="1200" dirty="0">
                <a:latin typeface="Calibri" panose="020F0502020204030204" pitchFamily="34" charset="0"/>
                <a:ea typeface="Yu Mincho" panose="02020400000000000000" pitchFamily="18" charset="-128"/>
                <a:cs typeface="Times New Roman" panose="02020603050405020304" pitchFamily="18" charset="0"/>
              </a:rPr>
              <a:t>-229</a:t>
            </a:r>
            <a:endParaRPr lang="de-DE" sz="12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2" name="Grafik 1">
            <a:extLst>
              <a:ext uri="{FF2B5EF4-FFF2-40B4-BE49-F238E27FC236}">
                <a16:creationId xmlns:a16="http://schemas.microsoft.com/office/drawing/2014/main" id="{2E9F266A-195C-BC9F-BC1A-DD3120B0E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013" y="4483630"/>
            <a:ext cx="1385157" cy="1800000"/>
          </a:xfrm>
          <a:prstGeom prst="rect">
            <a:avLst/>
          </a:prstGeom>
        </p:spPr>
      </p:pic>
    </p:spTree>
    <p:extLst>
      <p:ext uri="{BB962C8B-B14F-4D97-AF65-F5344CB8AC3E}">
        <p14:creationId xmlns:p14="http://schemas.microsoft.com/office/powerpoint/2010/main" val="385776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pic>
        <p:nvPicPr>
          <p:cNvPr id="3" name="Grafik 2" descr="Ein Bild, das Screenshot, Text, Reihe, Design enthält.&#10;&#10;KI-generierte Inhalte können fehlerhaft sein.">
            <a:extLst>
              <a:ext uri="{FF2B5EF4-FFF2-40B4-BE49-F238E27FC236}">
                <a16:creationId xmlns:a16="http://schemas.microsoft.com/office/drawing/2014/main" id="{8257B4D6-2FCE-D330-985A-7A2DA86B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673" y="1341816"/>
            <a:ext cx="3392702" cy="1696351"/>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ED02E33-8A73-4769-E618-38932B13877E}"/>
                  </a:ext>
                </a:extLst>
              </p:cNvPr>
              <p:cNvSpPr txBox="1"/>
              <p:nvPr/>
            </p:nvSpPr>
            <p:spPr>
              <a:xfrm>
                <a:off x="6579443" y="3038167"/>
                <a:ext cx="4640826" cy="2908489"/>
              </a:xfrm>
              <a:prstGeom prst="rect">
                <a:avLst/>
              </a:prstGeom>
              <a:noFill/>
            </p:spPr>
            <p:txBody>
              <a:bodyPr wrap="square">
                <a:spAutoFit/>
              </a:bodyPr>
              <a:lstStyle/>
              <a:p>
                <a:pPr marL="228600" indent="-228600">
                  <a:buFont typeface="+mj-lt"/>
                  <a:buAutoNum type="arabicPeriod"/>
                </a:pPr>
                <a:r>
                  <a:rPr lang="de-DE" sz="1400" i="1" dirty="0">
                    <a:effectLst/>
                  </a:rPr>
                  <a:t>Es ist bewiesen,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falsch ist. </a:t>
                </a:r>
              </a:p>
              <a:p>
                <a:pPr marL="228600" indent="-228600">
                  <a:buFont typeface="+mj-lt"/>
                  <a:buAutoNum type="arabicPeriod"/>
                </a:pPr>
                <a:r>
                  <a:rPr lang="de-DE" sz="1400" i="1" dirty="0">
                    <a:effectLst/>
                  </a:rPr>
                  <a:t>Die Wahrscheinlichkeit,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beträgt höchstens 5%. </a:t>
                </a:r>
              </a:p>
              <a:p>
                <a:pPr marL="228600" indent="-228600">
                  <a:buFont typeface="+mj-lt"/>
                  <a:buAutoNum type="arabicPeriod"/>
                </a:pPr>
                <a:r>
                  <a:rPr lang="de-DE" sz="1400" i="1" dirty="0">
                    <a:effectLst/>
                  </a:rPr>
                  <a:t>Es ist bewiesen,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Man kann die Wahrscheinlichkeit berechnen,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Entscheidet man sich nun,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abzulehnen, dann beträgt die Wahrscheinlichkeit höchstens 5% , dass man sich dabei irrt. </a:t>
                </a:r>
              </a:p>
              <a:p>
                <a:pPr marL="228600" indent="-228600">
                  <a:buFont typeface="+mj-lt"/>
                  <a:buAutoNum type="arabicPeriod"/>
                </a:pPr>
                <a:r>
                  <a:rPr lang="de-DE" sz="1400" i="1" dirty="0">
                    <a:effectLst/>
                  </a:rPr>
                  <a:t>Wenn man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sehr oft testet, dann erhält man in etwa 5% der Fälle ein signifikantes Ergebnis. </a:t>
                </a:r>
              </a:p>
              <a:p>
                <a:pPr>
                  <a:spcBef>
                    <a:spcPts val="600"/>
                  </a:spcBef>
                </a:pPr>
                <a:r>
                  <a:rPr lang="de-DE" sz="1200" i="1" dirty="0"/>
                  <a:t>Entnommen aus: </a:t>
                </a:r>
                <a:r>
                  <a:rPr lang="de-DE" sz="1200" i="1" dirty="0" err="1"/>
                  <a:t>Mossburger</a:t>
                </a:r>
                <a:r>
                  <a:rPr lang="de-DE" sz="1200" i="1" dirty="0"/>
                  <a:t>, M.: </a:t>
                </a:r>
                <a:r>
                  <a:rPr lang="de-DE" sz="1200" i="1" dirty="0">
                    <a:effectLst/>
                  </a:rPr>
                  <a:t>Unklare Begriffe und Wunschdenken bei Signifikanztests. </a:t>
                </a:r>
                <a:r>
                  <a:rPr lang="de-DE" sz="1200" i="1" dirty="0"/>
                  <a:t>Stochastik in der Schule 34 (2014) 1, S. 2</a:t>
                </a:r>
                <a:r>
                  <a:rPr lang="de-DE" sz="1200" i="1" dirty="0">
                    <a:effectLst/>
                  </a:rPr>
                  <a:t> </a:t>
                </a:r>
                <a:endParaRPr lang="de-DE" sz="1200" i="1" dirty="0"/>
              </a:p>
            </p:txBody>
          </p:sp>
        </mc:Choice>
        <mc:Fallback xmlns="">
          <p:sp>
            <p:nvSpPr>
              <p:cNvPr id="6" name="Textfeld 5">
                <a:extLst>
                  <a:ext uri="{FF2B5EF4-FFF2-40B4-BE49-F238E27FC236}">
                    <a16:creationId xmlns:a16="http://schemas.microsoft.com/office/drawing/2014/main" id="{9ED02E33-8A73-4769-E618-38932B13877E}"/>
                  </a:ext>
                </a:extLst>
              </p:cNvPr>
              <p:cNvSpPr txBox="1">
                <a:spLocks noRot="1" noChangeAspect="1" noMove="1" noResize="1" noEditPoints="1" noAdjustHandles="1" noChangeArrowheads="1" noChangeShapeType="1" noTextEdit="1"/>
              </p:cNvSpPr>
              <p:nvPr/>
            </p:nvSpPr>
            <p:spPr>
              <a:xfrm>
                <a:off x="6579443" y="3038167"/>
                <a:ext cx="4640826" cy="2908489"/>
              </a:xfrm>
              <a:prstGeom prst="rect">
                <a:avLst/>
              </a:prstGeom>
              <a:blipFill>
                <a:blip r:embed="rId3"/>
                <a:stretch>
                  <a:fillRect l="-272" t="-435" r="-817"/>
                </a:stretch>
              </a:blipFill>
            </p:spPr>
            <p:txBody>
              <a:bodyPr/>
              <a:lstStyle/>
              <a:p>
                <a:r>
                  <a:rPr lang="de-DE">
                    <a:noFill/>
                  </a:rPr>
                  <a:t> </a:t>
                </a:r>
              </a:p>
            </p:txBody>
          </p:sp>
        </mc:Fallback>
      </mc:AlternateContent>
    </p:spTree>
    <p:extLst>
      <p:ext uri="{BB962C8B-B14F-4D97-AF65-F5344CB8AC3E}">
        <p14:creationId xmlns:p14="http://schemas.microsoft.com/office/powerpoint/2010/main" val="37717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V-Akademie_Powerpoint Vorlage.pptx" id="{DBB918D1-057A-4259-A74E-920A06262513}" vid="{E75B4035-5137-426F-9E7A-8949A09DB3B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FV-Akademie_Powerpoint Vorlage</Template>
  <TotalTime>0</TotalTime>
  <Words>3473</Words>
  <Application>Microsoft Macintosh PowerPoint</Application>
  <PresentationFormat>Breitbild</PresentationFormat>
  <Paragraphs>384</Paragraphs>
  <Slides>44</Slides>
  <Notes>2</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44</vt:i4>
      </vt:variant>
    </vt:vector>
  </HeadingPairs>
  <TitlesOfParts>
    <vt:vector size="55" baseType="lpstr">
      <vt:lpstr>-webkit-standard</vt:lpstr>
      <vt:lpstr>Aptos</vt:lpstr>
      <vt:lpstr>Arial</vt:lpstr>
      <vt:lpstr>Calibri</vt:lpstr>
      <vt:lpstr>Calibri Light</vt:lpstr>
      <vt:lpstr>Cambria</vt:lpstr>
      <vt:lpstr>Cambria Math</vt:lpstr>
      <vt:lpstr>Myriad Pro</vt:lpstr>
      <vt:lpstr>SourceSansPro</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Designvorlage auswählen mit: Rechtsklick auf Folie  -&gt; Layout  Die generell zu verwendende Schrift ist Myriad Pro. Wenn nicht vorhanden, bitte Arial verwenden.  Diese Folie bitte löschen.</dc:title>
  <dc:creator>Neele Bergner</dc:creator>
  <cp:lastModifiedBy>Reimund Vehling</cp:lastModifiedBy>
  <cp:revision>125</cp:revision>
  <cp:lastPrinted>2020-09-03T14:16:15Z</cp:lastPrinted>
  <dcterms:created xsi:type="dcterms:W3CDTF">2022-10-06T12:59:39Z</dcterms:created>
  <dcterms:modified xsi:type="dcterms:W3CDTF">2025-03-12T22:26:19Z</dcterms:modified>
</cp:coreProperties>
</file>